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3"/>
  </p:notesMasterIdLst>
  <p:sldIdLst>
    <p:sldId id="257"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3" r:id="rId26"/>
    <p:sldId id="284" r:id="rId27"/>
    <p:sldId id="285" r:id="rId28"/>
    <p:sldId id="286" r:id="rId29"/>
    <p:sldId id="287" r:id="rId30"/>
    <p:sldId id="288" r:id="rId31"/>
    <p:sldId id="290" r:id="rId32"/>
    <p:sldId id="291" r:id="rId33"/>
    <p:sldId id="292" r:id="rId34"/>
    <p:sldId id="293" r:id="rId35"/>
    <p:sldId id="294" r:id="rId36"/>
    <p:sldId id="295" r:id="rId37"/>
    <p:sldId id="296" r:id="rId38"/>
    <p:sldId id="297" r:id="rId39"/>
    <p:sldId id="298" r:id="rId40"/>
    <p:sldId id="299" r:id="rId41"/>
    <p:sldId id="300" r:id="rId42"/>
    <p:sldId id="301" r:id="rId43"/>
    <p:sldId id="302" r:id="rId44"/>
    <p:sldId id="303" r:id="rId45"/>
    <p:sldId id="304" r:id="rId46"/>
    <p:sldId id="305" r:id="rId47"/>
    <p:sldId id="306" r:id="rId48"/>
    <p:sldId id="307" r:id="rId49"/>
    <p:sldId id="308" r:id="rId50"/>
    <p:sldId id="309" r:id="rId51"/>
    <p:sldId id="310" r:id="rId52"/>
    <p:sldId id="311" r:id="rId53"/>
    <p:sldId id="312" r:id="rId54"/>
    <p:sldId id="313" r:id="rId55"/>
    <p:sldId id="314" r:id="rId56"/>
    <p:sldId id="315" r:id="rId57"/>
    <p:sldId id="316" r:id="rId58"/>
    <p:sldId id="317" r:id="rId59"/>
    <p:sldId id="318" r:id="rId60"/>
    <p:sldId id="319" r:id="rId61"/>
    <p:sldId id="320" r:id="rId62"/>
    <p:sldId id="321" r:id="rId63"/>
    <p:sldId id="322" r:id="rId64"/>
    <p:sldId id="323" r:id="rId65"/>
    <p:sldId id="324" r:id="rId66"/>
    <p:sldId id="325" r:id="rId67"/>
    <p:sldId id="326" r:id="rId68"/>
    <p:sldId id="327" r:id="rId69"/>
    <p:sldId id="328" r:id="rId70"/>
    <p:sldId id="329" r:id="rId71"/>
    <p:sldId id="331" r:id="rId72"/>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816" y="-10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notesMaster" Target="notesMasters/notesMaster1.xml"/><Relationship Id="rId74" Type="http://schemas.openxmlformats.org/officeDocument/2006/relationships/printerSettings" Target="printerSettings/printerSettings1.bin"/><Relationship Id="rId75" Type="http://schemas.openxmlformats.org/officeDocument/2006/relationships/presProps" Target="presProps.xml"/><Relationship Id="rId76" Type="http://schemas.openxmlformats.org/officeDocument/2006/relationships/viewProps" Target="viewProps.xml"/><Relationship Id="rId77" Type="http://schemas.openxmlformats.org/officeDocument/2006/relationships/theme" Target="theme/theme1.xml"/><Relationship Id="rId78" Type="http://schemas.openxmlformats.org/officeDocument/2006/relationships/tableStyles" Target="tableStyle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A7921E-00C7-7548-AE55-3886D2949727}" type="datetimeFigureOut">
              <a:rPr lang="en-US" smtClean="0"/>
              <a:t>11/03/19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Click to edit Master text styles</a:t>
            </a:r>
          </a:p>
          <a:p>
            <a:pPr lvl="1"/>
            <a:r>
              <a:rPr lang="pt-BR" smtClean="0"/>
              <a:t>Second level</a:t>
            </a:r>
          </a:p>
          <a:p>
            <a:pPr lvl="2"/>
            <a:r>
              <a:rPr lang="pt-BR" smtClean="0"/>
              <a:t>Third level</a:t>
            </a:r>
          </a:p>
          <a:p>
            <a:pPr lvl="3"/>
            <a:r>
              <a:rPr lang="pt-BR" smtClean="0"/>
              <a:t>Fourth level</a:t>
            </a:r>
          </a:p>
          <a:p>
            <a:pPr lvl="4"/>
            <a:r>
              <a:rPr lang="pt-BR"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88272A-6326-814C-9E1C-DCB47FEFC881}" type="slidenum">
              <a:rPr lang="en-US" smtClean="0"/>
              <a:t>‹#›</a:t>
            </a:fld>
            <a:endParaRPr lang="en-US"/>
          </a:p>
        </p:txBody>
      </p:sp>
    </p:spTree>
    <p:extLst>
      <p:ext uri="{BB962C8B-B14F-4D97-AF65-F5344CB8AC3E}">
        <p14:creationId xmlns:p14="http://schemas.microsoft.com/office/powerpoint/2010/main" val="28276313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p:spPr>
        <p:txBody>
          <a:bodyPr/>
          <a:lstStyle/>
          <a:p>
            <a:pPr eaLnBrk="1" hangingPunct="1"/>
            <a:endParaRPr lang="pt-PT">
              <a:latin typeface="Arial" pitchFamily="-8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smtClean="0"/>
              <a:t>Clique para editar o título mestre</a:t>
            </a:r>
            <a:endParaRPr lang="pt-B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BA1C5E7C-CB96-43A8-ACEE-CB0372E797F9}" type="datetimeFigureOut">
              <a:rPr lang="pt-BR" smtClean="0"/>
              <a:t>11/03/19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616E34E-2F7B-4E45-BE67-DEEBB3546E01}" type="slidenum">
              <a:rPr lang="pt-BR" smtClean="0"/>
              <a:t>‹#›</a:t>
            </a:fld>
            <a:endParaRPr lang="pt-BR"/>
          </a:p>
        </p:txBody>
      </p:sp>
    </p:spTree>
    <p:extLst>
      <p:ext uri="{BB962C8B-B14F-4D97-AF65-F5344CB8AC3E}">
        <p14:creationId xmlns:p14="http://schemas.microsoft.com/office/powerpoint/2010/main" val="8767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BA1C5E7C-CB96-43A8-ACEE-CB0372E797F9}" type="datetimeFigureOut">
              <a:rPr lang="pt-BR" smtClean="0"/>
              <a:t>11/03/19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616E34E-2F7B-4E45-BE67-DEEBB3546E01}" type="slidenum">
              <a:rPr lang="pt-BR" smtClean="0"/>
              <a:t>‹#›</a:t>
            </a:fld>
            <a:endParaRPr lang="pt-BR"/>
          </a:p>
        </p:txBody>
      </p:sp>
    </p:spTree>
    <p:extLst>
      <p:ext uri="{BB962C8B-B14F-4D97-AF65-F5344CB8AC3E}">
        <p14:creationId xmlns:p14="http://schemas.microsoft.com/office/powerpoint/2010/main" val="1642510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BA1C5E7C-CB96-43A8-ACEE-CB0372E797F9}" type="datetimeFigureOut">
              <a:rPr lang="pt-BR" smtClean="0"/>
              <a:t>11/03/19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616E34E-2F7B-4E45-BE67-DEEBB3546E01}" type="slidenum">
              <a:rPr lang="pt-BR" smtClean="0"/>
              <a:t>‹#›</a:t>
            </a:fld>
            <a:endParaRPr lang="pt-BR"/>
          </a:p>
        </p:txBody>
      </p:sp>
    </p:spTree>
    <p:extLst>
      <p:ext uri="{BB962C8B-B14F-4D97-AF65-F5344CB8AC3E}">
        <p14:creationId xmlns:p14="http://schemas.microsoft.com/office/powerpoint/2010/main" val="41915575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ítulo, text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609600" y="457200"/>
            <a:ext cx="10972800" cy="1371600"/>
          </a:xfrm>
        </p:spPr>
        <p:txBody>
          <a:bodyPr/>
          <a:lstStyle/>
          <a:p>
            <a:r>
              <a:rPr lang="pt-BR" smtClean="0"/>
              <a:t>Clique para editar o estilo do título mestre</a:t>
            </a:r>
            <a:endParaRPr lang="pt-BR"/>
          </a:p>
        </p:txBody>
      </p:sp>
      <p:sp>
        <p:nvSpPr>
          <p:cNvPr id="3" name="Espaço Reservado para Texto 2"/>
          <p:cNvSpPr>
            <a:spLocks noGrp="1"/>
          </p:cNvSpPr>
          <p:nvPr>
            <p:ph type="body" sz="half" idx="1"/>
          </p:nvPr>
        </p:nvSpPr>
        <p:spPr>
          <a:xfrm>
            <a:off x="609600" y="1981200"/>
            <a:ext cx="5384800" cy="38862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6197600" y="1981200"/>
            <a:ext cx="5384800" cy="38862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Rectangle 2"/>
          <p:cNvSpPr>
            <a:spLocks noGrp="1" noChangeArrowheads="1"/>
          </p:cNvSpPr>
          <p:nvPr>
            <p:ph type="ftr" sz="quarter" idx="10"/>
          </p:nvPr>
        </p:nvSpPr>
        <p:spPr>
          <a:ln/>
        </p:spPr>
        <p:txBody>
          <a:bodyPr/>
          <a:lstStyle>
            <a:lvl1pPr>
              <a:defRPr/>
            </a:lvl1pPr>
          </a:lstStyle>
          <a:p>
            <a:pPr>
              <a:defRPr/>
            </a:pPr>
            <a:endParaRPr lang="pt-BR"/>
          </a:p>
        </p:txBody>
      </p:sp>
      <p:sp>
        <p:nvSpPr>
          <p:cNvPr id="6" name="Rectangle 3"/>
          <p:cNvSpPr>
            <a:spLocks noGrp="1" noChangeArrowheads="1"/>
          </p:cNvSpPr>
          <p:nvPr>
            <p:ph type="sldNum" sz="quarter" idx="11"/>
          </p:nvPr>
        </p:nvSpPr>
        <p:spPr>
          <a:ln/>
        </p:spPr>
        <p:txBody>
          <a:bodyPr/>
          <a:lstStyle>
            <a:lvl1pPr>
              <a:defRPr/>
            </a:lvl1pPr>
          </a:lstStyle>
          <a:p>
            <a:pPr>
              <a:defRPr/>
            </a:pPr>
            <a:fld id="{A2E804DA-BE11-CA4D-BF5D-C3C5E376B518}" type="slidenum">
              <a:rPr lang="pt-BR"/>
              <a:pPr>
                <a:defRPr/>
              </a:pPr>
              <a:t>‹#›</a:t>
            </a:fld>
            <a:endParaRPr lang="pt-BR"/>
          </a:p>
        </p:txBody>
      </p:sp>
      <p:sp>
        <p:nvSpPr>
          <p:cNvPr id="7" name="Rectangle 16"/>
          <p:cNvSpPr>
            <a:spLocks noGrp="1" noChangeArrowheads="1"/>
          </p:cNvSpPr>
          <p:nvPr>
            <p:ph type="dt" sz="half" idx="12"/>
          </p:nvPr>
        </p:nvSpPr>
        <p:spPr>
          <a:ln/>
        </p:spPr>
        <p:txBody>
          <a:bodyPr/>
          <a:lstStyle>
            <a:lvl1pPr>
              <a:defRPr/>
            </a:lvl1pPr>
          </a:lstStyle>
          <a:p>
            <a:pPr>
              <a:defRPr/>
            </a:pPr>
            <a:endParaRPr lang="pt-BR"/>
          </a:p>
        </p:txBody>
      </p:sp>
    </p:spTree>
    <p:extLst>
      <p:ext uri="{BB962C8B-B14F-4D97-AF65-F5344CB8AC3E}">
        <p14:creationId xmlns:p14="http://schemas.microsoft.com/office/powerpoint/2010/main" val="4279883154"/>
      </p:ext>
    </p:extLst>
  </p:cSld>
  <p:clrMapOvr>
    <a:masterClrMapping/>
  </p:clrMapOvr>
  <p:transition xmlns:p14="http://schemas.microsoft.com/office/powerpoint/2010/main" spd="med">
    <p:split orient="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BA1C5E7C-CB96-43A8-ACEE-CB0372E797F9}" type="datetimeFigureOut">
              <a:rPr lang="pt-BR" smtClean="0"/>
              <a:t>11/03/19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616E34E-2F7B-4E45-BE67-DEEBB3546E01}" type="slidenum">
              <a:rPr lang="pt-BR" smtClean="0"/>
              <a:t>‹#›</a:t>
            </a:fld>
            <a:endParaRPr lang="pt-BR"/>
          </a:p>
        </p:txBody>
      </p:sp>
    </p:spTree>
    <p:extLst>
      <p:ext uri="{BB962C8B-B14F-4D97-AF65-F5344CB8AC3E}">
        <p14:creationId xmlns:p14="http://schemas.microsoft.com/office/powerpoint/2010/main" val="3587085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smtClean="0"/>
              <a:t>Clique para editar o título mestre</a:t>
            </a:r>
            <a:endParaRPr lang="pt-B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BA1C5E7C-CB96-43A8-ACEE-CB0372E797F9}" type="datetimeFigureOut">
              <a:rPr lang="pt-BR" smtClean="0"/>
              <a:t>11/03/19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616E34E-2F7B-4E45-BE67-DEEBB3546E01}" type="slidenum">
              <a:rPr lang="pt-BR" smtClean="0"/>
              <a:t>‹#›</a:t>
            </a:fld>
            <a:endParaRPr lang="pt-BR"/>
          </a:p>
        </p:txBody>
      </p:sp>
    </p:spTree>
    <p:extLst>
      <p:ext uri="{BB962C8B-B14F-4D97-AF65-F5344CB8AC3E}">
        <p14:creationId xmlns:p14="http://schemas.microsoft.com/office/powerpoint/2010/main" val="3132256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838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6172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BA1C5E7C-CB96-43A8-ACEE-CB0372E797F9}" type="datetimeFigureOut">
              <a:rPr lang="pt-BR" smtClean="0"/>
              <a:t>11/03/19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616E34E-2F7B-4E45-BE67-DEEBB3546E01}" type="slidenum">
              <a:rPr lang="pt-BR" smtClean="0"/>
              <a:t>‹#›</a:t>
            </a:fld>
            <a:endParaRPr lang="pt-BR"/>
          </a:p>
        </p:txBody>
      </p:sp>
    </p:spTree>
    <p:extLst>
      <p:ext uri="{BB962C8B-B14F-4D97-AF65-F5344CB8AC3E}">
        <p14:creationId xmlns:p14="http://schemas.microsoft.com/office/powerpoint/2010/main" val="4194226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smtClean="0"/>
              <a:t>Clique para editar o título mestre</a:t>
            </a:r>
            <a:endParaRPr lang="pt-B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BA1C5E7C-CB96-43A8-ACEE-CB0372E797F9}" type="datetimeFigureOut">
              <a:rPr lang="pt-BR" smtClean="0"/>
              <a:t>11/03/19</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6616E34E-2F7B-4E45-BE67-DEEBB3546E01}" type="slidenum">
              <a:rPr lang="pt-BR" smtClean="0"/>
              <a:t>‹#›</a:t>
            </a:fld>
            <a:endParaRPr lang="pt-BR"/>
          </a:p>
        </p:txBody>
      </p:sp>
    </p:spTree>
    <p:extLst>
      <p:ext uri="{BB962C8B-B14F-4D97-AF65-F5344CB8AC3E}">
        <p14:creationId xmlns:p14="http://schemas.microsoft.com/office/powerpoint/2010/main" val="38128847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BA1C5E7C-CB96-43A8-ACEE-CB0372E797F9}" type="datetimeFigureOut">
              <a:rPr lang="pt-BR" smtClean="0"/>
              <a:t>11/03/19</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6616E34E-2F7B-4E45-BE67-DEEBB3546E01}" type="slidenum">
              <a:rPr lang="pt-BR" smtClean="0"/>
              <a:t>‹#›</a:t>
            </a:fld>
            <a:endParaRPr lang="pt-BR"/>
          </a:p>
        </p:txBody>
      </p:sp>
    </p:spTree>
    <p:extLst>
      <p:ext uri="{BB962C8B-B14F-4D97-AF65-F5344CB8AC3E}">
        <p14:creationId xmlns:p14="http://schemas.microsoft.com/office/powerpoint/2010/main" val="3985609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BA1C5E7C-CB96-43A8-ACEE-CB0372E797F9}" type="datetimeFigureOut">
              <a:rPr lang="pt-BR" smtClean="0"/>
              <a:t>11/03/19</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6616E34E-2F7B-4E45-BE67-DEEBB3546E01}" type="slidenum">
              <a:rPr lang="pt-BR" smtClean="0"/>
              <a:t>‹#›</a:t>
            </a:fld>
            <a:endParaRPr lang="pt-BR"/>
          </a:p>
        </p:txBody>
      </p:sp>
    </p:spTree>
    <p:extLst>
      <p:ext uri="{BB962C8B-B14F-4D97-AF65-F5344CB8AC3E}">
        <p14:creationId xmlns:p14="http://schemas.microsoft.com/office/powerpoint/2010/main" val="1455787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BA1C5E7C-CB96-43A8-ACEE-CB0372E797F9}" type="datetimeFigureOut">
              <a:rPr lang="pt-BR" smtClean="0"/>
              <a:t>11/03/19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616E34E-2F7B-4E45-BE67-DEEBB3546E01}" type="slidenum">
              <a:rPr lang="pt-BR" smtClean="0"/>
              <a:t>‹#›</a:t>
            </a:fld>
            <a:endParaRPr lang="pt-BR"/>
          </a:p>
        </p:txBody>
      </p:sp>
    </p:spTree>
    <p:extLst>
      <p:ext uri="{BB962C8B-B14F-4D97-AF65-F5344CB8AC3E}">
        <p14:creationId xmlns:p14="http://schemas.microsoft.com/office/powerpoint/2010/main" val="2631849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smtClean="0"/>
              <a:t>Clique no ícone para adicionar uma imagem</a:t>
            </a:r>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BA1C5E7C-CB96-43A8-ACEE-CB0372E797F9}" type="datetimeFigureOut">
              <a:rPr lang="pt-BR" smtClean="0"/>
              <a:t>11/03/19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616E34E-2F7B-4E45-BE67-DEEBB3546E01}" type="slidenum">
              <a:rPr lang="pt-BR" smtClean="0"/>
              <a:t>‹#›</a:t>
            </a:fld>
            <a:endParaRPr lang="pt-BR"/>
          </a:p>
        </p:txBody>
      </p:sp>
    </p:spTree>
    <p:extLst>
      <p:ext uri="{BB962C8B-B14F-4D97-AF65-F5344CB8AC3E}">
        <p14:creationId xmlns:p14="http://schemas.microsoft.com/office/powerpoint/2010/main" val="83308622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1C5E7C-CB96-43A8-ACEE-CB0372E797F9}" type="datetimeFigureOut">
              <a:rPr lang="pt-BR" smtClean="0"/>
              <a:t>11/03/19</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16E34E-2F7B-4E45-BE67-DEEBB3546E01}" type="slidenum">
              <a:rPr lang="pt-BR" smtClean="0"/>
              <a:t>‹#›</a:t>
            </a:fld>
            <a:endParaRPr lang="pt-BR"/>
          </a:p>
        </p:txBody>
      </p:sp>
    </p:spTree>
    <p:extLst>
      <p:ext uri="{BB962C8B-B14F-4D97-AF65-F5344CB8AC3E}">
        <p14:creationId xmlns:p14="http://schemas.microsoft.com/office/powerpoint/2010/main" val="12353958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www.planalto.gov.br/ccivil_03/LEIS/L5478.htm" TargetMode="External"/><Relationship Id="rId3" Type="http://schemas.openxmlformats.org/officeDocument/2006/relationships/hyperlink" Target="https://www.planalto.gov.br/ccivil_03/LEIS/L5869.htm"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tjsc6.tj.sc.gov.br/cposg/pcpoResultadoConsProcesso2Grau.jsp?CDP=0100088610000"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tel:1214097" TargetMode="External"/><Relationship Id="rId3" Type="http://schemas.openxmlformats.org/officeDocument/2006/relationships/hyperlink" Target="tel:2009/0092121-9"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tjsc6.tj.sc.gov.br/cposg/pcpoResultadoConsProcesso2Grau.jsp?CDP=01000C4FI0000" TargetMode="Externa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tjsc6.tj.sc.gov.br/cposg/pcpoResultadoConsProcesso2Grau.jsp?CDP=01000E5CM0000" TargetMode="Externa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mailto:contato@douglasfreitas.adv.br" TargetMode="External"/><Relationship Id="rId4" Type="http://schemas.openxmlformats.org/officeDocument/2006/relationships/image" Target="../media/image3.png"/><Relationship Id="rId1" Type="http://schemas.openxmlformats.org/officeDocument/2006/relationships/slideLayout" Target="../slideLayouts/slideLayout12.xml"/><Relationship Id="rId2" Type="http://schemas.openxmlformats.org/officeDocument/2006/relationships/hyperlink" Target="http://www.douglasfreitas.adv.br/"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18"/>
          <p:cNvSpPr txBox="1">
            <a:spLocks noChangeArrowheads="1"/>
          </p:cNvSpPr>
          <p:nvPr/>
        </p:nvSpPr>
        <p:spPr bwMode="auto">
          <a:xfrm>
            <a:off x="2639485" y="2492897"/>
            <a:ext cx="9552516" cy="646331"/>
          </a:xfrm>
          <a:prstGeom prst="rect">
            <a:avLst/>
          </a:prstGeom>
          <a:noFill/>
          <a:ln w="9525">
            <a:noFill/>
            <a:miter lim="800000"/>
            <a:headEnd/>
            <a:tailEnd/>
          </a:ln>
        </p:spPr>
        <p:txBody>
          <a:bodyPr>
            <a:prstTxWarp prst="textNoShape">
              <a:avLst/>
            </a:prstTxWarp>
            <a:spAutoFit/>
          </a:bodyPr>
          <a:lstStyle/>
          <a:p>
            <a:pPr algn="ctr">
              <a:spcBef>
                <a:spcPct val="50000"/>
              </a:spcBef>
            </a:pPr>
            <a:r>
              <a:rPr lang="pt-BR" sz="3600" b="1" dirty="0" smtClean="0"/>
              <a:t>Fixação, Revisão e Efetivação</a:t>
            </a:r>
          </a:p>
        </p:txBody>
      </p:sp>
      <p:sp>
        <p:nvSpPr>
          <p:cNvPr id="16387" name="Text Box 19"/>
          <p:cNvSpPr txBox="1">
            <a:spLocks noChangeArrowheads="1"/>
          </p:cNvSpPr>
          <p:nvPr/>
        </p:nvSpPr>
        <p:spPr bwMode="auto">
          <a:xfrm>
            <a:off x="4559300" y="4437064"/>
            <a:ext cx="6239933" cy="854075"/>
          </a:xfrm>
          <a:prstGeom prst="rect">
            <a:avLst/>
          </a:prstGeom>
          <a:noFill/>
          <a:ln w="9525">
            <a:noFill/>
            <a:miter lim="800000"/>
            <a:headEnd/>
            <a:tailEnd/>
          </a:ln>
        </p:spPr>
        <p:txBody>
          <a:bodyPr>
            <a:prstTxWarp prst="textNoShape">
              <a:avLst/>
            </a:prstTxWarp>
            <a:spAutoFit/>
          </a:bodyPr>
          <a:lstStyle/>
          <a:p>
            <a:pPr algn="r">
              <a:spcBef>
                <a:spcPct val="50000"/>
              </a:spcBef>
            </a:pPr>
            <a:r>
              <a:rPr lang="pt-BR" sz="2000" b="1"/>
              <a:t>Prof. Douglas Phillips Freitas</a:t>
            </a:r>
          </a:p>
          <a:p>
            <a:pPr algn="r">
              <a:spcBef>
                <a:spcPct val="50000"/>
              </a:spcBef>
            </a:pPr>
            <a:r>
              <a:rPr lang="en-US" sz="2000"/>
              <a:t>www.douglasfreitas.adv.br</a:t>
            </a:r>
            <a:endParaRPr lang="pt-BR" sz="2000"/>
          </a:p>
        </p:txBody>
      </p:sp>
      <p:sp>
        <p:nvSpPr>
          <p:cNvPr id="2" name="TextBox 1"/>
          <p:cNvSpPr txBox="1"/>
          <p:nvPr/>
        </p:nvSpPr>
        <p:spPr>
          <a:xfrm>
            <a:off x="3695733" y="1556793"/>
            <a:ext cx="8064896" cy="1169551"/>
          </a:xfrm>
          <a:prstGeom prst="rect">
            <a:avLst/>
          </a:prstGeom>
          <a:noFill/>
        </p:spPr>
        <p:txBody>
          <a:bodyPr wrap="square" rtlCol="0">
            <a:spAutoFit/>
          </a:bodyPr>
          <a:lstStyle/>
          <a:p>
            <a:r>
              <a:rPr lang="en-US" sz="7000" b="1" i="1" dirty="0" smtClean="0">
                <a:latin typeface="Arial"/>
                <a:cs typeface="Arial"/>
              </a:rPr>
              <a:t>ALIMENTOS</a:t>
            </a:r>
            <a:endParaRPr lang="en-US" sz="7000" b="1" i="1" dirty="0">
              <a:latin typeface="Arial"/>
              <a:cs typeface="Arial"/>
            </a:endParaRPr>
          </a:p>
        </p:txBody>
      </p:sp>
      <p:sp>
        <p:nvSpPr>
          <p:cNvPr id="3" name="TextBox 2"/>
          <p:cNvSpPr txBox="1"/>
          <p:nvPr/>
        </p:nvSpPr>
        <p:spPr>
          <a:xfrm>
            <a:off x="7728182" y="3068960"/>
            <a:ext cx="3282892" cy="954107"/>
          </a:xfrm>
          <a:prstGeom prst="rect">
            <a:avLst/>
          </a:prstGeom>
          <a:noFill/>
        </p:spPr>
        <p:txBody>
          <a:bodyPr wrap="square" rtlCol="0">
            <a:spAutoFit/>
          </a:bodyPr>
          <a:lstStyle/>
          <a:p>
            <a:pPr algn="r"/>
            <a:r>
              <a:rPr lang="pt-BR" sz="2800" b="1" dirty="0"/>
              <a:t>à luz do NCPC</a:t>
            </a:r>
          </a:p>
          <a:p>
            <a:pPr algn="r"/>
            <a:endParaRPr lang="en-US" sz="2800" dirty="0"/>
          </a:p>
        </p:txBody>
      </p:sp>
    </p:spTree>
    <p:extLst>
      <p:ext uri="{BB962C8B-B14F-4D97-AF65-F5344CB8AC3E}">
        <p14:creationId xmlns:p14="http://schemas.microsoft.com/office/powerpoint/2010/main" val="378296643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r>
              <a:rPr lang="pt-BR" sz="2000" b="1" dirty="0"/>
              <a:t>Art. 695</a:t>
            </a:r>
            <a:r>
              <a:rPr lang="pt-BR" sz="2000" dirty="0"/>
              <a:t> Recebida a petição inicial e, se for o caso, tomadas as providências referentes à tutela provisória, o juiz ordenará a citação do réu para comparecer à audiência de mediação e conciliação, observado o disposto no art. 694.</a:t>
            </a:r>
          </a:p>
          <a:p>
            <a:r>
              <a:rPr lang="pt-BR" sz="2000" dirty="0"/>
              <a:t>§ 1º O mandado de citação conterá apenas os dados necessários à audiência e deverá estar desacompanhado de cópia da petição inicial, assegurado ao réu o direito de examinar seu conteúdo a qualquer tempo.</a:t>
            </a:r>
          </a:p>
          <a:p>
            <a:r>
              <a:rPr lang="pt-BR" sz="2000" dirty="0"/>
              <a:t>§ 2º A citação ocorrerá com antecedência mínima de 15 (quinze) dias da data designada para a audiência.</a:t>
            </a:r>
          </a:p>
          <a:p>
            <a:r>
              <a:rPr lang="pt-BR" sz="2000" dirty="0"/>
              <a:t>§ 3º A citação será feita na pessoa do réu.</a:t>
            </a:r>
          </a:p>
          <a:p>
            <a:r>
              <a:rPr lang="pt-BR" sz="2000" dirty="0"/>
              <a:t>§ 4º Na audiência, as partes deverão estar acompanhadas de seus advogados ou de defensores públicos.</a:t>
            </a:r>
          </a:p>
          <a:p>
            <a:endParaRPr lang="pt-BR" dirty="0"/>
          </a:p>
        </p:txBody>
      </p:sp>
    </p:spTree>
    <p:extLst>
      <p:ext uri="{BB962C8B-B14F-4D97-AF65-F5344CB8AC3E}">
        <p14:creationId xmlns:p14="http://schemas.microsoft.com/office/powerpoint/2010/main" val="377506791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r>
              <a:rPr lang="pt-BR" b="1" dirty="0"/>
              <a:t>Art. 696</a:t>
            </a:r>
            <a:r>
              <a:rPr lang="pt-BR" dirty="0"/>
              <a:t> A audiência de mediação e conciliação poderá dividir-se em tantas sessões quantas sejam necessárias para viabilizar a solução consensual, sem prejuízo de providências jurisdicionais para evitar o perecimento do direito</a:t>
            </a:r>
            <a:r>
              <a:rPr lang="pt-BR" dirty="0" smtClean="0"/>
              <a:t>.</a:t>
            </a:r>
          </a:p>
          <a:p>
            <a:r>
              <a:rPr lang="pt-BR" b="1" dirty="0"/>
              <a:t>Art. 697</a:t>
            </a:r>
            <a:r>
              <a:rPr lang="pt-BR" dirty="0"/>
              <a:t> Não realizado o acordo, passarão a incidir, a partir de então, as normas do procedimento comum, observado o art. 335.</a:t>
            </a:r>
          </a:p>
        </p:txBody>
      </p:sp>
    </p:spTree>
    <p:extLst>
      <p:ext uri="{BB962C8B-B14F-4D97-AF65-F5344CB8AC3E}">
        <p14:creationId xmlns:p14="http://schemas.microsoft.com/office/powerpoint/2010/main" val="301150671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r>
              <a:rPr lang="pt-BR" b="1" dirty="0"/>
              <a:t>Art. 698</a:t>
            </a:r>
            <a:r>
              <a:rPr lang="pt-BR" dirty="0"/>
              <a:t> Nas ações de família, o Ministério Público somente intervirá quando houver interesse de incapaz e deverá ser ouvido previamente à homologação de acordo</a:t>
            </a:r>
            <a:r>
              <a:rPr lang="pt-BR" dirty="0" smtClean="0"/>
              <a:t>.</a:t>
            </a:r>
          </a:p>
          <a:p>
            <a:r>
              <a:rPr lang="pt-BR" b="1" dirty="0"/>
              <a:t>Art. 699</a:t>
            </a:r>
            <a:r>
              <a:rPr lang="pt-BR" dirty="0"/>
              <a:t> Quando o processo envolver discussão sobre fato relacionado a abuso ou a alienação parental, o juiz, ao tomar o depoimento do incapaz, deverá estar acompanhado por especialista.</a:t>
            </a:r>
          </a:p>
        </p:txBody>
      </p:sp>
    </p:spTree>
    <p:extLst>
      <p:ext uri="{BB962C8B-B14F-4D97-AF65-F5344CB8AC3E}">
        <p14:creationId xmlns:p14="http://schemas.microsoft.com/office/powerpoint/2010/main" val="119411837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3392" y="13513"/>
            <a:ext cx="10972800" cy="1143000"/>
          </a:xfrm>
        </p:spPr>
        <p:txBody>
          <a:bodyPr/>
          <a:lstStyle/>
          <a:p>
            <a:r>
              <a:rPr lang="pt-BR" dirty="0" smtClean="0">
                <a:solidFill>
                  <a:srgbClr val="000000"/>
                </a:solidFill>
              </a:rPr>
              <a:t>MEIOS DE DISCUSSÃO</a:t>
            </a:r>
            <a:endParaRPr lang="pt-BR" dirty="0">
              <a:solidFill>
                <a:srgbClr val="000000"/>
              </a:solidFill>
            </a:endParaRPr>
          </a:p>
        </p:txBody>
      </p:sp>
      <p:sp>
        <p:nvSpPr>
          <p:cNvPr id="3" name="Espaço Reservado para Conteúdo 2"/>
          <p:cNvSpPr>
            <a:spLocks noGrp="1"/>
          </p:cNvSpPr>
          <p:nvPr>
            <p:ph idx="1"/>
          </p:nvPr>
        </p:nvSpPr>
        <p:spPr/>
        <p:txBody>
          <a:bodyPr/>
          <a:lstStyle/>
          <a:p>
            <a:r>
              <a:rPr lang="pt-BR" dirty="0" smtClean="0"/>
              <a:t>INICIAL </a:t>
            </a:r>
            <a:r>
              <a:rPr lang="en-US" dirty="0" smtClean="0"/>
              <a:t>–</a:t>
            </a:r>
            <a:r>
              <a:rPr lang="pt-BR" dirty="0" smtClean="0"/>
              <a:t> ALIMENTOS / DISSOLUÇÃO / DIVÓRCIO / GUARDA C/C ALIMENTOS</a:t>
            </a:r>
          </a:p>
          <a:p>
            <a:r>
              <a:rPr lang="pt-BR" dirty="0" smtClean="0"/>
              <a:t>CONTESTAÇÃO</a:t>
            </a:r>
          </a:p>
          <a:p>
            <a:r>
              <a:rPr lang="pt-BR" dirty="0" smtClean="0"/>
              <a:t>RECONVENÇÃO</a:t>
            </a:r>
          </a:p>
          <a:p>
            <a:pPr lvl="1"/>
            <a:r>
              <a:rPr lang="pt-BR" dirty="0" smtClean="0"/>
              <a:t>TUTELAS DE URGÊNCIA</a:t>
            </a:r>
          </a:p>
          <a:p>
            <a:pPr marL="457200" lvl="1" indent="0">
              <a:buNone/>
            </a:pPr>
            <a:endParaRPr lang="pt-BR" dirty="0" smtClean="0"/>
          </a:p>
          <a:p>
            <a:pPr marL="457200" lvl="1" indent="0">
              <a:buNone/>
            </a:pPr>
            <a:endParaRPr lang="pt-BR" dirty="0" smtClean="0"/>
          </a:p>
          <a:p>
            <a:pPr marL="457200" lvl="1" indent="0">
              <a:buNone/>
            </a:pPr>
            <a:endParaRPr lang="pt-BR" dirty="0"/>
          </a:p>
        </p:txBody>
      </p:sp>
    </p:spTree>
    <p:extLst>
      <p:ext uri="{BB962C8B-B14F-4D97-AF65-F5344CB8AC3E}">
        <p14:creationId xmlns:p14="http://schemas.microsoft.com/office/powerpoint/2010/main" val="267040942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r>
              <a:rPr lang="pt-BR" dirty="0" smtClean="0"/>
              <a:t>PROVISÓRIA </a:t>
            </a:r>
            <a:r>
              <a:rPr lang="pt-BR" dirty="0"/>
              <a:t>(art. 294) </a:t>
            </a:r>
            <a:endParaRPr lang="pt-BR" dirty="0" smtClean="0"/>
          </a:p>
          <a:p>
            <a:r>
              <a:rPr lang="pt-BR" sz="2400" b="1" dirty="0"/>
              <a:t>Art. 294.</a:t>
            </a:r>
            <a:r>
              <a:rPr lang="pt-BR" sz="2400" dirty="0"/>
              <a:t> A tutela provisória pode fundamentar-se em urgência ou evidência.</a:t>
            </a:r>
          </a:p>
          <a:p>
            <a:r>
              <a:rPr lang="pt-BR" sz="2400" b="1" dirty="0"/>
              <a:t>Parágrafo único</a:t>
            </a:r>
            <a:r>
              <a:rPr lang="pt-BR" sz="2400" dirty="0"/>
              <a:t>. A tutela provisória de urgência, cautelar ou antecipada, pode ser concedida em caráter antecedente ou incidental.</a:t>
            </a:r>
          </a:p>
          <a:p>
            <a:pPr lvl="1"/>
            <a:r>
              <a:rPr lang="pt-BR" dirty="0" smtClean="0"/>
              <a:t>DE URGENCIA (art. 300, NCPC)</a:t>
            </a:r>
          </a:p>
          <a:p>
            <a:pPr marL="0" indent="0">
              <a:buNone/>
            </a:pPr>
            <a:endParaRPr lang="pt-BR" dirty="0" smtClean="0"/>
          </a:p>
          <a:p>
            <a:pPr lvl="1"/>
            <a:r>
              <a:rPr lang="pt-BR" dirty="0" smtClean="0"/>
              <a:t>DE </a:t>
            </a:r>
            <a:r>
              <a:rPr lang="pt-BR" dirty="0"/>
              <a:t>EVIDÊNCIA (art. 226, II, NCPC) </a:t>
            </a:r>
          </a:p>
        </p:txBody>
      </p:sp>
    </p:spTree>
    <p:extLst>
      <p:ext uri="{BB962C8B-B14F-4D97-AF65-F5344CB8AC3E}">
        <p14:creationId xmlns:p14="http://schemas.microsoft.com/office/powerpoint/2010/main" val="184410805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79509" y="0"/>
            <a:ext cx="10972800" cy="1143000"/>
          </a:xfrm>
        </p:spPr>
        <p:txBody>
          <a:bodyPr/>
          <a:lstStyle/>
          <a:p>
            <a:r>
              <a:rPr lang="pt-BR" dirty="0" smtClean="0"/>
              <a:t>COMPETENCIA</a:t>
            </a:r>
            <a:endParaRPr lang="pt-BR" dirty="0"/>
          </a:p>
        </p:txBody>
      </p:sp>
      <p:sp>
        <p:nvSpPr>
          <p:cNvPr id="3" name="Espaço Reservado para Conteúdo 2"/>
          <p:cNvSpPr>
            <a:spLocks noGrp="1"/>
          </p:cNvSpPr>
          <p:nvPr>
            <p:ph idx="1"/>
          </p:nvPr>
        </p:nvSpPr>
        <p:spPr>
          <a:xfrm>
            <a:off x="609600" y="1268761"/>
            <a:ext cx="10972800" cy="4525963"/>
          </a:xfrm>
        </p:spPr>
        <p:txBody>
          <a:bodyPr/>
          <a:lstStyle/>
          <a:p>
            <a:r>
              <a:rPr lang="pt-BR" sz="2400" dirty="0"/>
              <a:t>COMPETÊNCIA em matéria de família (art. 53, NCPC</a:t>
            </a:r>
            <a:r>
              <a:rPr lang="pt-BR" sz="2400" dirty="0" smtClean="0"/>
              <a:t>)</a:t>
            </a:r>
          </a:p>
          <a:p>
            <a:r>
              <a:rPr lang="pt-BR" sz="2400" dirty="0" smtClean="0"/>
              <a:t>II </a:t>
            </a:r>
            <a:r>
              <a:rPr lang="pt-BR" sz="2400" dirty="0"/>
              <a:t>- de domicílio ou residência do alimentando, para a ação em que se pedem alimentos</a:t>
            </a:r>
            <a:r>
              <a:rPr lang="pt-BR" sz="2400" dirty="0" smtClean="0"/>
              <a:t>;</a:t>
            </a:r>
          </a:p>
          <a:p>
            <a:r>
              <a:rPr lang="pt-BR" sz="2400" dirty="0" smtClean="0"/>
              <a:t>III </a:t>
            </a:r>
            <a:r>
              <a:rPr lang="pt-BR" sz="2400" dirty="0"/>
              <a:t>- do lugar: </a:t>
            </a:r>
            <a:r>
              <a:rPr lang="pt-BR" sz="2400" dirty="0" smtClean="0"/>
              <a:t>(…)</a:t>
            </a:r>
          </a:p>
          <a:p>
            <a:r>
              <a:rPr lang="pt-BR" sz="2400" dirty="0" smtClean="0"/>
              <a:t> </a:t>
            </a:r>
            <a:r>
              <a:rPr lang="pt-BR" sz="2400" dirty="0"/>
              <a:t>e) de residência do idoso, para a causa que verse sobre direito previsto no respectivo estatuto;</a:t>
            </a:r>
          </a:p>
        </p:txBody>
      </p:sp>
    </p:spTree>
    <p:extLst>
      <p:ext uri="{BB962C8B-B14F-4D97-AF65-F5344CB8AC3E}">
        <p14:creationId xmlns:p14="http://schemas.microsoft.com/office/powerpoint/2010/main" val="134518961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xfrm>
            <a:off x="609600" y="1066064"/>
            <a:ext cx="10972800" cy="1143000"/>
          </a:xfrm>
        </p:spPr>
        <p:txBody>
          <a:bodyPr>
            <a:normAutofit fontScale="90000"/>
          </a:bodyPr>
          <a:lstStyle/>
          <a:p>
            <a:pPr eaLnBrk="1" hangingPunct="1"/>
            <a:r>
              <a:rPr lang="en-US" sz="3900" b="1" dirty="0"/>
              <a:t>MODIFICAÇÃO DE COMPETÊNCIA (RÉU): </a:t>
            </a:r>
            <a:r>
              <a:rPr lang="en-US" sz="3900" b="1" dirty="0" err="1"/>
              <a:t>celeridade</a:t>
            </a:r>
            <a:endParaRPr lang="pt-BR" sz="3900" b="1" dirty="0"/>
          </a:p>
        </p:txBody>
      </p:sp>
      <p:sp>
        <p:nvSpPr>
          <p:cNvPr id="23555" name="Rectangle 3"/>
          <p:cNvSpPr>
            <a:spLocks noGrp="1" noChangeArrowheads="1"/>
          </p:cNvSpPr>
          <p:nvPr>
            <p:ph type="body" idx="4294967295"/>
          </p:nvPr>
        </p:nvSpPr>
        <p:spPr>
          <a:xfrm>
            <a:off x="609600" y="2255838"/>
            <a:ext cx="10972800" cy="4525963"/>
          </a:xfrm>
        </p:spPr>
        <p:txBody>
          <a:bodyPr/>
          <a:lstStyle/>
          <a:p>
            <a:pPr eaLnBrk="1" hangingPunct="1">
              <a:lnSpc>
                <a:spcPct val="80000"/>
              </a:lnSpc>
            </a:pPr>
            <a:r>
              <a:rPr lang="pt-BR" sz="2800" dirty="0"/>
              <a:t>A ação de execução de alimentos possui regra especial de foro, prevista no art. 100, II do  </a:t>
            </a:r>
            <a:r>
              <a:rPr lang="pt-BR" sz="2800" dirty="0" err="1"/>
              <a:t>Codex</a:t>
            </a:r>
            <a:r>
              <a:rPr lang="pt-BR" sz="2800" dirty="0"/>
              <a:t> </a:t>
            </a:r>
            <a:r>
              <a:rPr lang="pt-BR" sz="2800" dirty="0" err="1"/>
              <a:t>Instrumentalis</a:t>
            </a:r>
            <a:r>
              <a:rPr lang="pt-BR" sz="2800" dirty="0"/>
              <a:t>, que se sobrepõe às demais. O domicílio ou a residência do alimentando, considerado o </a:t>
            </a:r>
            <a:r>
              <a:rPr lang="pt-BR" sz="2800" dirty="0" err="1"/>
              <a:t>hipossuficiente</a:t>
            </a:r>
            <a:r>
              <a:rPr lang="pt-BR" sz="2800" dirty="0"/>
              <a:t> da relação, é o competente para o ajuizamento das demandas que versam sobre a verba alimentar, não havendo violação ao princípio constitucional da isonomia (TJSC. AI 2003026819-7. DJ 13/04/04).</a:t>
            </a:r>
          </a:p>
        </p:txBody>
      </p:sp>
    </p:spTree>
    <p:extLst>
      <p:ext uri="{BB962C8B-B14F-4D97-AF65-F5344CB8AC3E}">
        <p14:creationId xmlns:p14="http://schemas.microsoft.com/office/powerpoint/2010/main" val="77026099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09600" y="2546351"/>
            <a:ext cx="10972800" cy="2035175"/>
          </a:xfrm>
        </p:spPr>
        <p:txBody>
          <a:bodyPr/>
          <a:lstStyle/>
          <a:p>
            <a:pPr algn="ctr" eaLnBrk="1" hangingPunct="1"/>
            <a:r>
              <a:rPr lang="en-US" b="1"/>
              <a:t>ALGUMAS TESES DE CONCESSÃO DE ALIMENTOS</a:t>
            </a:r>
            <a:endParaRPr lang="pt-BR" b="1"/>
          </a:p>
        </p:txBody>
      </p:sp>
    </p:spTree>
    <p:extLst>
      <p:ext uri="{BB962C8B-B14F-4D97-AF65-F5344CB8AC3E}">
        <p14:creationId xmlns:p14="http://schemas.microsoft.com/office/powerpoint/2010/main" val="416006186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a:xfrm>
            <a:off x="508000" y="914400"/>
            <a:ext cx="10972800" cy="1143000"/>
          </a:xfrm>
        </p:spPr>
        <p:txBody>
          <a:bodyPr/>
          <a:lstStyle/>
          <a:p>
            <a:pPr eaLnBrk="1" hangingPunct="1"/>
            <a:r>
              <a:rPr lang="en-US" sz="4000" b="1" dirty="0"/>
              <a:t>ALIMENTOS COMPENSATÓRIOS</a:t>
            </a:r>
            <a:endParaRPr lang="pt-BR" sz="4000" b="1" dirty="0"/>
          </a:p>
        </p:txBody>
      </p:sp>
      <p:sp>
        <p:nvSpPr>
          <p:cNvPr id="24579" name="Rectangle 3"/>
          <p:cNvSpPr>
            <a:spLocks noGrp="1" noChangeArrowheads="1"/>
          </p:cNvSpPr>
          <p:nvPr>
            <p:ph type="body" idx="4294967295"/>
          </p:nvPr>
        </p:nvSpPr>
        <p:spPr>
          <a:xfrm>
            <a:off x="609600" y="2133601"/>
            <a:ext cx="10972800" cy="3992563"/>
          </a:xfrm>
        </p:spPr>
        <p:txBody>
          <a:bodyPr/>
          <a:lstStyle/>
          <a:p>
            <a:pPr eaLnBrk="1" hangingPunct="1"/>
            <a:r>
              <a:rPr lang="en-US" dirty="0" err="1"/>
              <a:t>Alimentos</a:t>
            </a:r>
            <a:r>
              <a:rPr lang="en-US" dirty="0"/>
              <a:t> </a:t>
            </a:r>
            <a:r>
              <a:rPr lang="en-US" dirty="0" err="1"/>
              <a:t>provisórios</a:t>
            </a:r>
            <a:endParaRPr lang="en-US" dirty="0"/>
          </a:p>
          <a:p>
            <a:pPr eaLnBrk="1" hangingPunct="1"/>
            <a:r>
              <a:rPr lang="en-US" dirty="0" err="1"/>
              <a:t>Mantença</a:t>
            </a:r>
            <a:r>
              <a:rPr lang="en-US" dirty="0"/>
              <a:t> do </a:t>
            </a:r>
            <a:r>
              <a:rPr lang="en-US" i="1" dirty="0"/>
              <a:t>status quo ante </a:t>
            </a:r>
            <a:r>
              <a:rPr lang="en-US" dirty="0" err="1"/>
              <a:t>da</a:t>
            </a:r>
            <a:r>
              <a:rPr lang="en-US" dirty="0"/>
              <a:t> </a:t>
            </a:r>
            <a:r>
              <a:rPr lang="en-US" dirty="0" err="1"/>
              <a:t>separação</a:t>
            </a:r>
            <a:endParaRPr lang="en-US" dirty="0"/>
          </a:p>
          <a:p>
            <a:pPr eaLnBrk="1" hangingPunct="1"/>
            <a:r>
              <a:rPr lang="en-US" dirty="0" err="1"/>
              <a:t>Regra</a:t>
            </a:r>
            <a:r>
              <a:rPr lang="en-US" dirty="0"/>
              <a:t> - </a:t>
            </a:r>
            <a:r>
              <a:rPr lang="en-US" dirty="0" err="1"/>
              <a:t>não</a:t>
            </a:r>
            <a:r>
              <a:rPr lang="en-US" dirty="0"/>
              <a:t> </a:t>
            </a:r>
            <a:r>
              <a:rPr lang="en-US" dirty="0" err="1"/>
              <a:t>há</a:t>
            </a:r>
            <a:r>
              <a:rPr lang="en-US" dirty="0"/>
              <a:t> bens a </a:t>
            </a:r>
            <a:r>
              <a:rPr lang="en-US" dirty="0" err="1"/>
              <a:t>partilhar</a:t>
            </a:r>
            <a:endParaRPr lang="en-US" dirty="0"/>
          </a:p>
          <a:p>
            <a:pPr eaLnBrk="1" hangingPunct="1"/>
            <a:r>
              <a:rPr lang="en-US" dirty="0"/>
              <a:t>MANTENÇA do </a:t>
            </a:r>
            <a:r>
              <a:rPr lang="en-US" dirty="0" err="1"/>
              <a:t>equilíbrio</a:t>
            </a:r>
            <a:r>
              <a:rPr lang="en-US" dirty="0"/>
              <a:t> </a:t>
            </a:r>
            <a:r>
              <a:rPr lang="en-US" dirty="0" err="1"/>
              <a:t>econômico</a:t>
            </a:r>
            <a:endParaRPr lang="en-US" dirty="0"/>
          </a:p>
          <a:p>
            <a:pPr eaLnBrk="1" hangingPunct="1"/>
            <a:endParaRPr lang="pt-BR" dirty="0"/>
          </a:p>
        </p:txBody>
      </p:sp>
    </p:spTree>
    <p:extLst>
      <p:ext uri="{BB962C8B-B14F-4D97-AF65-F5344CB8AC3E}">
        <p14:creationId xmlns:p14="http://schemas.microsoft.com/office/powerpoint/2010/main" val="363177339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a:xfrm>
            <a:off x="609600" y="913296"/>
            <a:ext cx="10972800" cy="1143000"/>
          </a:xfrm>
        </p:spPr>
        <p:txBody>
          <a:bodyPr/>
          <a:lstStyle/>
          <a:p>
            <a:pPr eaLnBrk="1" hangingPunct="1"/>
            <a:r>
              <a:rPr lang="en-US" b="1" dirty="0"/>
              <a:t>JURISPRUDÊNCIA</a:t>
            </a:r>
            <a:endParaRPr lang="pt-BR" b="1" dirty="0"/>
          </a:p>
        </p:txBody>
      </p:sp>
      <p:sp>
        <p:nvSpPr>
          <p:cNvPr id="25603" name="Rectangle 3"/>
          <p:cNvSpPr>
            <a:spLocks noGrp="1" noChangeArrowheads="1"/>
          </p:cNvSpPr>
          <p:nvPr>
            <p:ph type="body" idx="4294967295"/>
          </p:nvPr>
        </p:nvSpPr>
        <p:spPr>
          <a:xfrm>
            <a:off x="838200" y="2053121"/>
            <a:ext cx="10515600" cy="4351338"/>
          </a:xfrm>
        </p:spPr>
        <p:txBody>
          <a:bodyPr/>
          <a:lstStyle/>
          <a:p>
            <a:pPr eaLnBrk="1" hangingPunct="1">
              <a:lnSpc>
                <a:spcPct val="90000"/>
              </a:lnSpc>
            </a:pPr>
            <a:r>
              <a:rPr lang="en-US" sz="2400"/>
              <a:t>ALIMENTOS COMPENSATÓRIOS. MANUTENÇÃO DO EQUILÍBRIO ECONÔMICO-FINANCEIRO. Alimentos compensatórios são pagos por um cônjuge ao outro, por ocasião da ruptura do vínculo conjugal. Servem para amenizar o desequilíbrio econômico, no padrão de vida de um dos cônjuges por acasião do fim do casamento (TJDF. AI 20090020030046. Rel.:: Jair Soares).</a:t>
            </a:r>
          </a:p>
          <a:p>
            <a:pPr eaLnBrk="1" hangingPunct="1">
              <a:lnSpc>
                <a:spcPct val="90000"/>
              </a:lnSpc>
            </a:pPr>
            <a:r>
              <a:rPr lang="en-US" sz="2400"/>
              <a:t>[...] tendo natureza compensatória, a eventual inadimplência dessa modalidade de obrigação alimentar não sujeita o devedor à prisão civil (TJDF. </a:t>
            </a:r>
            <a:r>
              <a:rPr lang="en-US" sz="2400" i="1"/>
              <a:t>Habeas Corpus </a:t>
            </a:r>
            <a:r>
              <a:rPr lang="en-US" sz="2400"/>
              <a:t>2009002013078-8. Rel.: Jair Soares).</a:t>
            </a:r>
            <a:endParaRPr lang="pt-BR" sz="2400"/>
          </a:p>
        </p:txBody>
      </p:sp>
    </p:spTree>
    <p:extLst>
      <p:ext uri="{BB962C8B-B14F-4D97-AF65-F5344CB8AC3E}">
        <p14:creationId xmlns:p14="http://schemas.microsoft.com/office/powerpoint/2010/main" val="64140583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a:xfrm>
            <a:off x="719403" y="2708920"/>
            <a:ext cx="10972800" cy="1371600"/>
          </a:xfrm>
        </p:spPr>
        <p:txBody>
          <a:bodyPr/>
          <a:lstStyle/>
          <a:p>
            <a:pPr algn="ctr" eaLnBrk="1" hangingPunct="1"/>
            <a:r>
              <a:rPr lang="en-US" sz="4800" b="1" dirty="0"/>
              <a:t>NOÇÕES PROPEDÊUTICAS</a:t>
            </a:r>
            <a:endParaRPr lang="pt-BR" sz="4800" b="1" dirty="0"/>
          </a:p>
        </p:txBody>
      </p:sp>
    </p:spTree>
    <p:extLst>
      <p:ext uri="{BB962C8B-B14F-4D97-AF65-F5344CB8AC3E}">
        <p14:creationId xmlns:p14="http://schemas.microsoft.com/office/powerpoint/2010/main" val="16350077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xfrm>
            <a:off x="609600" y="875748"/>
            <a:ext cx="10972800" cy="1143000"/>
          </a:xfrm>
        </p:spPr>
        <p:txBody>
          <a:bodyPr/>
          <a:lstStyle/>
          <a:p>
            <a:pPr eaLnBrk="1" hangingPunct="1"/>
            <a:r>
              <a:rPr lang="pt-BR" b="1" dirty="0"/>
              <a:t>ALIMENTOS GRAVÍDICOS</a:t>
            </a:r>
          </a:p>
        </p:txBody>
      </p:sp>
      <p:sp>
        <p:nvSpPr>
          <p:cNvPr id="26627" name="Rectangle 3"/>
          <p:cNvSpPr>
            <a:spLocks noGrp="1" noChangeArrowheads="1"/>
          </p:cNvSpPr>
          <p:nvPr>
            <p:ph type="body" idx="4294967295"/>
          </p:nvPr>
        </p:nvSpPr>
        <p:spPr>
          <a:xfrm>
            <a:off x="609600" y="2094948"/>
            <a:ext cx="10972800" cy="4687888"/>
          </a:xfrm>
        </p:spPr>
        <p:txBody>
          <a:bodyPr>
            <a:normAutofit lnSpcReduction="10000"/>
          </a:bodyPr>
          <a:lstStyle/>
          <a:p>
            <a:pPr eaLnBrk="1" hangingPunct="1">
              <a:lnSpc>
                <a:spcPct val="90000"/>
              </a:lnSpc>
            </a:pPr>
            <a:r>
              <a:rPr lang="pt-BR" sz="2400"/>
              <a:t>NATUREZA HÍBRIDA</a:t>
            </a:r>
          </a:p>
          <a:p>
            <a:pPr eaLnBrk="1" hangingPunct="1">
              <a:lnSpc>
                <a:spcPct val="90000"/>
              </a:lnSpc>
            </a:pPr>
            <a:r>
              <a:rPr lang="pt-BR" sz="2400"/>
              <a:t>LEGITIMIDADE</a:t>
            </a:r>
          </a:p>
          <a:p>
            <a:pPr eaLnBrk="1" hangingPunct="1">
              <a:lnSpc>
                <a:spcPct val="90000"/>
              </a:lnSpc>
            </a:pPr>
            <a:r>
              <a:rPr lang="pt-BR" sz="2400"/>
              <a:t>PERÍCIA</a:t>
            </a:r>
          </a:p>
          <a:p>
            <a:pPr eaLnBrk="1" hangingPunct="1">
              <a:lnSpc>
                <a:spcPct val="90000"/>
              </a:lnSpc>
            </a:pPr>
            <a:r>
              <a:rPr lang="pt-BR" sz="2400"/>
              <a:t>TERMO INICIAL</a:t>
            </a:r>
          </a:p>
          <a:p>
            <a:pPr eaLnBrk="1" hangingPunct="1">
              <a:lnSpc>
                <a:spcPct val="90000"/>
              </a:lnSpc>
            </a:pPr>
            <a:r>
              <a:rPr lang="pt-BR" sz="2400"/>
              <a:t>POSSIBILIDADE DE INGRESSO APÓS O PARTO</a:t>
            </a:r>
          </a:p>
          <a:p>
            <a:pPr eaLnBrk="1" hangingPunct="1">
              <a:lnSpc>
                <a:spcPct val="90000"/>
              </a:lnSpc>
            </a:pPr>
            <a:r>
              <a:rPr lang="pt-BR" sz="2400"/>
              <a:t>SUPOSIÇÃO DE PATERNIDADE</a:t>
            </a:r>
          </a:p>
          <a:p>
            <a:pPr eaLnBrk="1" hangingPunct="1">
              <a:lnSpc>
                <a:spcPct val="90000"/>
              </a:lnSpc>
            </a:pPr>
            <a:r>
              <a:rPr lang="pt-BR" sz="2400"/>
              <a:t>REPARAÇÃO CIVIL CONTRA A MÃE</a:t>
            </a:r>
          </a:p>
          <a:p>
            <a:pPr eaLnBrk="1" hangingPunct="1">
              <a:lnSpc>
                <a:spcPct val="90000"/>
              </a:lnSpc>
            </a:pPr>
            <a:r>
              <a:rPr lang="pt-BR" sz="2400"/>
              <a:t>EXECUÇÃO / REVISÃO / CONVERSÃO</a:t>
            </a:r>
          </a:p>
          <a:p>
            <a:pPr eaLnBrk="1" hangingPunct="1">
              <a:lnSpc>
                <a:spcPct val="90000"/>
              </a:lnSpc>
            </a:pPr>
            <a:r>
              <a:rPr lang="pt-BR" sz="2400" i="1"/>
              <a:t>QUANTUM:</a:t>
            </a:r>
          </a:p>
          <a:p>
            <a:pPr lvl="1" eaLnBrk="1" hangingPunct="1">
              <a:lnSpc>
                <a:spcPct val="90000"/>
              </a:lnSpc>
            </a:pPr>
            <a:r>
              <a:rPr lang="pt-BR" sz="2000"/>
              <a:t>SUS – SISTEMA ÚNICO DE SAÚDE</a:t>
            </a:r>
          </a:p>
          <a:p>
            <a:pPr lvl="1" eaLnBrk="1" hangingPunct="1">
              <a:lnSpc>
                <a:spcPct val="90000"/>
              </a:lnSpc>
            </a:pPr>
            <a:r>
              <a:rPr lang="pt-BR" sz="2000"/>
              <a:t>NECESSIDADE X DISPONIBILIDADE X </a:t>
            </a:r>
            <a:r>
              <a:rPr lang="pt-BR" sz="2000" b="1"/>
              <a:t>OPORTUNIDADE</a:t>
            </a:r>
          </a:p>
        </p:txBody>
      </p:sp>
    </p:spTree>
    <p:extLst>
      <p:ext uri="{BB962C8B-B14F-4D97-AF65-F5344CB8AC3E}">
        <p14:creationId xmlns:p14="http://schemas.microsoft.com/office/powerpoint/2010/main" val="390489195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body" idx="4294967295"/>
          </p:nvPr>
        </p:nvSpPr>
        <p:spPr>
          <a:xfrm>
            <a:off x="113725" y="1212967"/>
            <a:ext cx="11952817" cy="6480175"/>
          </a:xfrm>
        </p:spPr>
        <p:txBody>
          <a:bodyPr/>
          <a:lstStyle/>
          <a:p>
            <a:pPr algn="ctr" eaLnBrk="1" hangingPunct="1">
              <a:lnSpc>
                <a:spcPct val="80000"/>
              </a:lnSpc>
              <a:buFont typeface="Wingdings" pitchFamily="-84" charset="2"/>
              <a:buNone/>
            </a:pPr>
            <a:r>
              <a:rPr lang="en-US" sz="2400" b="1"/>
              <a:t>LEI 11.804 DE 5 DE NOVEMBRO DE 2008</a:t>
            </a:r>
            <a:endParaRPr lang="pt-BR" sz="2400" b="1"/>
          </a:p>
          <a:p>
            <a:pPr eaLnBrk="1" hangingPunct="1">
              <a:lnSpc>
                <a:spcPct val="80000"/>
              </a:lnSpc>
            </a:pPr>
            <a:r>
              <a:rPr lang="pt-BR" sz="2400"/>
              <a:t>Art. 1</a:t>
            </a:r>
            <a:r>
              <a:rPr lang="pt-BR" sz="2400" u="sng"/>
              <a:t>o</a:t>
            </a:r>
            <a:r>
              <a:rPr lang="pt-BR" sz="2400"/>
              <a:t>  Esta Lei disciplina o direito de </a:t>
            </a:r>
            <a:r>
              <a:rPr lang="pt-BR" sz="2400" b="1"/>
              <a:t>alimentos da mulher gestante</a:t>
            </a:r>
            <a:r>
              <a:rPr lang="pt-BR" sz="2400"/>
              <a:t> e a forma como será exercido.</a:t>
            </a:r>
          </a:p>
          <a:p>
            <a:pPr eaLnBrk="1" hangingPunct="1">
              <a:lnSpc>
                <a:spcPct val="80000"/>
              </a:lnSpc>
            </a:pPr>
            <a:r>
              <a:rPr lang="pt-BR" sz="2400"/>
              <a:t>        Art. 2</a:t>
            </a:r>
            <a:r>
              <a:rPr lang="pt-BR" sz="2400" u="sng"/>
              <a:t>o</a:t>
            </a:r>
            <a:r>
              <a:rPr lang="pt-BR" sz="2400"/>
              <a:t>  Os alimentos de que trata esta Lei compreenderão os valores suficientes para </a:t>
            </a:r>
            <a:r>
              <a:rPr lang="pt-BR" sz="2400" b="1"/>
              <a:t>cobrir as despesas adicionais</a:t>
            </a:r>
            <a:r>
              <a:rPr lang="pt-BR" sz="2400"/>
              <a:t> do </a:t>
            </a:r>
            <a:r>
              <a:rPr lang="pt-BR" sz="2400" b="1"/>
              <a:t>período de gravidez</a:t>
            </a:r>
            <a:r>
              <a:rPr lang="pt-BR" sz="2400"/>
              <a:t> e que sejam dela decorrentes, </a:t>
            </a:r>
            <a:r>
              <a:rPr lang="pt-BR" sz="2400" b="1"/>
              <a:t>da concepção ao parto</a:t>
            </a:r>
            <a:r>
              <a:rPr lang="pt-BR" sz="2400"/>
              <a:t>, inclusive as referentes a </a:t>
            </a:r>
            <a:r>
              <a:rPr lang="pt-BR" sz="2400" u="sng"/>
              <a:t>alimentação especial, assistência médica e psicológica, exames complementares, internações, parto, medicamentos e demais prescrições preventivas e terapêuticas </a:t>
            </a:r>
            <a:r>
              <a:rPr lang="pt-BR" sz="2400" b="1" u="sng"/>
              <a:t>indispensáveis</a:t>
            </a:r>
            <a:r>
              <a:rPr lang="pt-BR" sz="2400"/>
              <a:t>, </a:t>
            </a:r>
            <a:r>
              <a:rPr lang="pt-BR" sz="2400" b="1"/>
              <a:t>a juízo do médico</a:t>
            </a:r>
            <a:r>
              <a:rPr lang="pt-BR" sz="2400"/>
              <a:t>, além de </a:t>
            </a:r>
            <a:r>
              <a:rPr lang="pt-BR" sz="2400" b="1"/>
              <a:t>outras que o juiz considere pertinentes</a:t>
            </a:r>
            <a:r>
              <a:rPr lang="pt-BR" sz="2400"/>
              <a:t>. </a:t>
            </a:r>
          </a:p>
          <a:p>
            <a:pPr eaLnBrk="1" hangingPunct="1">
              <a:lnSpc>
                <a:spcPct val="80000"/>
              </a:lnSpc>
            </a:pPr>
            <a:r>
              <a:rPr lang="pt-BR" sz="2400"/>
              <a:t>        Parágrafo único.  Os alimentos de que trata este artigo </a:t>
            </a:r>
            <a:r>
              <a:rPr lang="pt-BR" sz="2400" b="1"/>
              <a:t>referem-se à parte das despesas que deverá ser custeada pelo futuro pai</a:t>
            </a:r>
            <a:r>
              <a:rPr lang="pt-BR" sz="2400"/>
              <a:t>, considerando-se a </a:t>
            </a:r>
            <a:r>
              <a:rPr lang="pt-BR" sz="2400" b="1"/>
              <a:t>contribuição que também deverá ser dada pela mulher grávida</a:t>
            </a:r>
            <a:r>
              <a:rPr lang="pt-BR" sz="2400"/>
              <a:t>, </a:t>
            </a:r>
            <a:r>
              <a:rPr lang="pt-BR" sz="2400" u="sng"/>
              <a:t>na proporção dos recursos de ambos</a:t>
            </a:r>
            <a:r>
              <a:rPr lang="pt-BR" sz="2400"/>
              <a:t>. </a:t>
            </a:r>
          </a:p>
        </p:txBody>
      </p:sp>
    </p:spTree>
    <p:extLst>
      <p:ext uri="{BB962C8B-B14F-4D97-AF65-F5344CB8AC3E}">
        <p14:creationId xmlns:p14="http://schemas.microsoft.com/office/powerpoint/2010/main" val="177003454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body" idx="4294967295"/>
          </p:nvPr>
        </p:nvSpPr>
        <p:spPr>
          <a:xfrm>
            <a:off x="132679" y="963612"/>
            <a:ext cx="11952817" cy="5970588"/>
          </a:xfrm>
        </p:spPr>
        <p:txBody>
          <a:bodyPr/>
          <a:lstStyle/>
          <a:p>
            <a:pPr eaLnBrk="1" hangingPunct="1">
              <a:lnSpc>
                <a:spcPct val="80000"/>
              </a:lnSpc>
            </a:pPr>
            <a:endParaRPr lang="pt-BR" sz="2000" dirty="0"/>
          </a:p>
          <a:p>
            <a:pPr eaLnBrk="1" hangingPunct="1">
              <a:lnSpc>
                <a:spcPct val="80000"/>
              </a:lnSpc>
            </a:pPr>
            <a:r>
              <a:rPr lang="pt-BR" sz="2000" dirty="0"/>
              <a:t>          </a:t>
            </a:r>
            <a:r>
              <a:rPr lang="pt-BR" sz="2400" dirty="0"/>
              <a:t> Art. 6</a:t>
            </a:r>
            <a:r>
              <a:rPr lang="pt-BR" sz="2400" u="sng" dirty="0"/>
              <a:t>o</a:t>
            </a:r>
            <a:r>
              <a:rPr lang="pt-BR" sz="2400" dirty="0"/>
              <a:t>  Convencido da existência de </a:t>
            </a:r>
            <a:r>
              <a:rPr lang="pt-BR" sz="2400" b="1" dirty="0"/>
              <a:t>indícios da paternidade</a:t>
            </a:r>
            <a:r>
              <a:rPr lang="pt-BR" sz="2400" dirty="0"/>
              <a:t>, o juiz fixará alimentos gravídicos que perdurarão até o nascimento da criança, sopesando as necessidades da parte autora e as possibilidades da parte ré. </a:t>
            </a:r>
          </a:p>
          <a:p>
            <a:pPr eaLnBrk="1" hangingPunct="1">
              <a:lnSpc>
                <a:spcPct val="80000"/>
              </a:lnSpc>
            </a:pPr>
            <a:r>
              <a:rPr lang="pt-BR" sz="2400" dirty="0"/>
              <a:t>        Parágrafo único.  </a:t>
            </a:r>
            <a:r>
              <a:rPr lang="pt-BR" sz="2400" u="sng" dirty="0"/>
              <a:t>Após o nascimento com vida, os alimentos gravídicos ficam convertidos em pensão alimentícia </a:t>
            </a:r>
            <a:r>
              <a:rPr lang="pt-BR" sz="2400" b="1" u="sng" dirty="0"/>
              <a:t>em favor do menor</a:t>
            </a:r>
            <a:r>
              <a:rPr lang="pt-BR" sz="2400" dirty="0"/>
              <a:t> até que uma das partes solicite a sua revisão. </a:t>
            </a:r>
          </a:p>
          <a:p>
            <a:pPr eaLnBrk="1" hangingPunct="1">
              <a:lnSpc>
                <a:spcPct val="80000"/>
              </a:lnSpc>
            </a:pPr>
            <a:r>
              <a:rPr lang="pt-BR" sz="2400" dirty="0"/>
              <a:t>        Art. 7</a:t>
            </a:r>
            <a:r>
              <a:rPr lang="pt-BR" sz="2400" u="sng" dirty="0"/>
              <a:t>o</a:t>
            </a:r>
            <a:r>
              <a:rPr lang="pt-BR" sz="2400" dirty="0"/>
              <a:t>  O réu será citado para apresentar resposta em 5 (cinco) dias. </a:t>
            </a:r>
          </a:p>
          <a:p>
            <a:pPr eaLnBrk="1" hangingPunct="1">
              <a:lnSpc>
                <a:spcPct val="80000"/>
              </a:lnSpc>
            </a:pPr>
            <a:r>
              <a:rPr lang="pt-BR" sz="2400" dirty="0"/>
              <a:t>   </a:t>
            </a:r>
            <a:r>
              <a:rPr lang="en-US" sz="2400" dirty="0"/>
              <a:t>     Art. 11.  </a:t>
            </a:r>
            <a:r>
              <a:rPr lang="pt-BR" sz="2400" dirty="0"/>
              <a:t>Aplicam-se </a:t>
            </a:r>
            <a:r>
              <a:rPr lang="pt-BR" sz="2400" b="1" dirty="0"/>
              <a:t>supletivamente</a:t>
            </a:r>
            <a:r>
              <a:rPr lang="pt-BR" sz="2400" dirty="0"/>
              <a:t> nos processos regulados por esta Lei as disposições das </a:t>
            </a:r>
            <a:r>
              <a:rPr lang="pt-BR" sz="2400" dirty="0">
                <a:hlinkClick r:id="rId2"/>
              </a:rPr>
              <a:t>Leis n</a:t>
            </a:r>
            <a:r>
              <a:rPr lang="pt-BR" sz="2400" u="sng" dirty="0">
                <a:hlinkClick r:id="rId2"/>
              </a:rPr>
              <a:t>os</a:t>
            </a:r>
            <a:r>
              <a:rPr lang="pt-BR" sz="2400" dirty="0">
                <a:hlinkClick r:id="rId2"/>
              </a:rPr>
              <a:t> 5.478, de 25 de julho de 1968</a:t>
            </a:r>
            <a:r>
              <a:rPr lang="pt-BR" sz="2400" dirty="0"/>
              <a:t>, e </a:t>
            </a:r>
            <a:r>
              <a:rPr lang="pt-BR" sz="2400" dirty="0">
                <a:hlinkClick r:id="rId3"/>
              </a:rPr>
              <a:t>5.869, de 11 de janeiro de 1973</a:t>
            </a:r>
            <a:r>
              <a:rPr lang="pt-BR" sz="2400" dirty="0"/>
              <a:t> - Código de Processo Civil. </a:t>
            </a:r>
          </a:p>
        </p:txBody>
      </p:sp>
    </p:spTree>
    <p:extLst>
      <p:ext uri="{BB962C8B-B14F-4D97-AF65-F5344CB8AC3E}">
        <p14:creationId xmlns:p14="http://schemas.microsoft.com/office/powerpoint/2010/main" val="123402850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a:xfrm>
            <a:off x="609600" y="-76200"/>
            <a:ext cx="10972800" cy="1143000"/>
          </a:xfrm>
        </p:spPr>
        <p:txBody>
          <a:bodyPr/>
          <a:lstStyle/>
          <a:p>
            <a:pPr eaLnBrk="1" hangingPunct="1"/>
            <a:r>
              <a:rPr lang="pt-BR" dirty="0"/>
              <a:t>VETADOS</a:t>
            </a:r>
          </a:p>
        </p:txBody>
      </p:sp>
      <p:sp>
        <p:nvSpPr>
          <p:cNvPr id="30723" name="Rectangle 3"/>
          <p:cNvSpPr>
            <a:spLocks noGrp="1" noChangeArrowheads="1"/>
          </p:cNvSpPr>
          <p:nvPr>
            <p:ph type="body" idx="4294967295"/>
          </p:nvPr>
        </p:nvSpPr>
        <p:spPr>
          <a:xfrm>
            <a:off x="609600" y="1295400"/>
            <a:ext cx="10972800" cy="5373688"/>
          </a:xfrm>
        </p:spPr>
        <p:txBody>
          <a:bodyPr/>
          <a:lstStyle/>
          <a:p>
            <a:pPr eaLnBrk="1" hangingPunct="1">
              <a:lnSpc>
                <a:spcPct val="80000"/>
              </a:lnSpc>
            </a:pPr>
            <a:r>
              <a:rPr lang="pt-BR" sz="1800" b="1" dirty="0"/>
              <a:t>Art. 3º </a:t>
            </a:r>
            <a:r>
              <a:rPr lang="pt-BR" sz="1800" dirty="0"/>
              <a:t>Aplica-se, para a aferição do foro competente para o processamento e julgamento das ações de que trata esta Lei, o art. 94 do Código de Processo Civil.</a:t>
            </a:r>
          </a:p>
          <a:p>
            <a:pPr eaLnBrk="1" hangingPunct="1">
              <a:lnSpc>
                <a:spcPct val="80000"/>
              </a:lnSpc>
            </a:pPr>
            <a:r>
              <a:rPr lang="pt-BR" sz="1800" b="1" dirty="0"/>
              <a:t>Art. 4º </a:t>
            </a:r>
            <a:r>
              <a:rPr lang="pt-BR" sz="1800" dirty="0"/>
              <a:t>Na petição inicial, necessariamente instruída com laudo médico que ateste a gravidez e sua viabilidade, a parte autora indicará as circunstâncias em que a concepção ocorreu e as provas que dispõe para provar o alegado, apontando, ainda, o suposto pai, sua qualificação e quanto ganha aproximadamente ou os recursos de que dispõe, e exporá suas necessidades. </a:t>
            </a:r>
          </a:p>
          <a:p>
            <a:pPr eaLnBrk="1" hangingPunct="1">
              <a:lnSpc>
                <a:spcPct val="80000"/>
              </a:lnSpc>
            </a:pPr>
            <a:r>
              <a:rPr lang="pt-BR" sz="1800" b="1" dirty="0"/>
              <a:t>Art. 5º </a:t>
            </a:r>
            <a:r>
              <a:rPr lang="pt-BR" sz="1800" dirty="0"/>
              <a:t>Recebida a petição inicial, o juiz designará audiência de justificação onde ouvirá a parte autora e apreciará as provas da paternidade em cognição sumária, podendo tomar depoimento da parte ré, de testemunhas e requisitar documentos.</a:t>
            </a:r>
          </a:p>
          <a:p>
            <a:pPr eaLnBrk="1" hangingPunct="1">
              <a:lnSpc>
                <a:spcPct val="80000"/>
              </a:lnSpc>
            </a:pPr>
            <a:r>
              <a:rPr lang="pt-BR" sz="1800" b="1" dirty="0"/>
              <a:t>Art. 8º </a:t>
            </a:r>
            <a:r>
              <a:rPr lang="pt-BR" sz="1800" dirty="0"/>
              <a:t>Havendo oposição à paternidade, a procedência do pedido do autor dependerá da realização de exame pericial pertinente.</a:t>
            </a:r>
          </a:p>
          <a:p>
            <a:pPr eaLnBrk="1" hangingPunct="1">
              <a:lnSpc>
                <a:spcPct val="80000"/>
              </a:lnSpc>
            </a:pPr>
            <a:r>
              <a:rPr lang="pt-BR" sz="1800" b="1" dirty="0"/>
              <a:t>Art. 9º </a:t>
            </a:r>
            <a:r>
              <a:rPr lang="pt-BR" sz="1800" dirty="0"/>
              <a:t>Os alimentos serão devidos desde a data da citação do réu.</a:t>
            </a:r>
          </a:p>
          <a:p>
            <a:pPr eaLnBrk="1" hangingPunct="1">
              <a:lnSpc>
                <a:spcPct val="80000"/>
              </a:lnSpc>
            </a:pPr>
            <a:r>
              <a:rPr lang="pt-BR" sz="1800" b="1" dirty="0"/>
              <a:t>Art. 10. </a:t>
            </a:r>
            <a:r>
              <a:rPr lang="pt-BR" sz="1800" dirty="0"/>
              <a:t>Em caso de resultado negativo do exame pericial de paternidade, o autor responderá, objetivamente, pelos danos materiais e morais causados ao réu. Parágrafo único. A indenização será liquidada nos próprios autos.</a:t>
            </a:r>
          </a:p>
          <a:p>
            <a:pPr eaLnBrk="1" hangingPunct="1">
              <a:lnSpc>
                <a:spcPct val="80000"/>
              </a:lnSpc>
            </a:pPr>
            <a:endParaRPr lang="pt-BR" sz="1800" dirty="0"/>
          </a:p>
        </p:txBody>
      </p:sp>
    </p:spTree>
    <p:extLst>
      <p:ext uri="{BB962C8B-B14F-4D97-AF65-F5344CB8AC3E}">
        <p14:creationId xmlns:p14="http://schemas.microsoft.com/office/powerpoint/2010/main" val="245683502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idx="4294967295"/>
          </p:nvPr>
        </p:nvSpPr>
        <p:spPr>
          <a:xfrm>
            <a:off x="609600" y="715962"/>
            <a:ext cx="10862733" cy="2179638"/>
          </a:xfrm>
        </p:spPr>
        <p:txBody>
          <a:bodyPr/>
          <a:lstStyle/>
          <a:p>
            <a:pPr eaLnBrk="1" hangingPunct="1"/>
            <a:r>
              <a:rPr lang="en-US" sz="4000" b="1" dirty="0"/>
              <a:t>ALIMENTOS GRAVÍDICOS </a:t>
            </a:r>
            <a:r>
              <a:rPr lang="en-US" sz="4000" b="1" dirty="0" err="1"/>
              <a:t>e</a:t>
            </a:r>
            <a:r>
              <a:rPr lang="en-US" sz="4000" b="1" dirty="0"/>
              <a:t> INVESTIGAÇÃO DE PATERNIDADE</a:t>
            </a:r>
            <a:endParaRPr lang="pt-BR" sz="4000" b="1" dirty="0"/>
          </a:p>
        </p:txBody>
      </p:sp>
      <p:sp>
        <p:nvSpPr>
          <p:cNvPr id="31747" name="Rectangle 3"/>
          <p:cNvSpPr>
            <a:spLocks noGrp="1" noChangeArrowheads="1"/>
          </p:cNvSpPr>
          <p:nvPr>
            <p:ph type="body" idx="4294967295"/>
          </p:nvPr>
        </p:nvSpPr>
        <p:spPr>
          <a:xfrm>
            <a:off x="609600" y="2781300"/>
            <a:ext cx="10972800" cy="3887788"/>
          </a:xfrm>
        </p:spPr>
        <p:txBody>
          <a:bodyPr/>
          <a:lstStyle/>
          <a:p>
            <a:pPr eaLnBrk="1" hangingPunct="1">
              <a:lnSpc>
                <a:spcPct val="80000"/>
              </a:lnSpc>
            </a:pPr>
            <a:r>
              <a:rPr lang="pt-BR" sz="1600"/>
              <a:t>Alimentos gravídicos. Autora comprovou relacionamento com o réu no período da concepção. </a:t>
            </a:r>
            <a:r>
              <a:rPr lang="pt-BR" sz="1600" b="1"/>
              <a:t>Prova oral é suficiente para a pretensão da pensão alimentícia provisória especial.</a:t>
            </a:r>
            <a:r>
              <a:rPr lang="pt-BR" sz="1600"/>
              <a:t> </a:t>
            </a:r>
            <a:r>
              <a:rPr lang="pt-BR" sz="1600" b="1"/>
              <a:t>Desnecessidade de comprovação da paternidade</a:t>
            </a:r>
            <a:r>
              <a:rPr lang="pt-BR" sz="1600"/>
              <a:t>. Devido processo legal observado. Sucumbência levou em consideração as peculiaridades da demanda (TJSP. AC 6667034000. Rel.: Nathan Zelinschi de Arruda. DJ 11/01/2010).</a:t>
            </a:r>
          </a:p>
          <a:p>
            <a:pPr eaLnBrk="1" hangingPunct="1">
              <a:lnSpc>
                <a:spcPct val="80000"/>
              </a:lnSpc>
            </a:pPr>
            <a:r>
              <a:rPr lang="pt-BR" sz="1600" b="1"/>
              <a:t>Havendo indícios da paternidade</a:t>
            </a:r>
            <a:r>
              <a:rPr lang="pt-BR" sz="1600"/>
              <a:t>, </a:t>
            </a:r>
            <a:r>
              <a:rPr lang="pt-BR" sz="1600" u="sng"/>
              <a:t>não negando o agravante contatos sexuais à época da concepção</a:t>
            </a:r>
            <a:r>
              <a:rPr lang="pt-BR" sz="1600"/>
              <a:t>, impositiva a manutenção dos alimentos à mãe no montante de meio salário mínimo para suprir suas necessidades e também as do infante que acaba de nascer (TJRS. AI 70018406652, Rel. Des. Maria Berenice Dias, D.J. 16.04.2007)</a:t>
            </a:r>
          </a:p>
          <a:p>
            <a:pPr lvl="1" eaLnBrk="1" hangingPunct="1">
              <a:lnSpc>
                <a:spcPct val="80000"/>
              </a:lnSpc>
            </a:pPr>
            <a:r>
              <a:rPr lang="pt-BR" sz="1400" b="1"/>
              <a:t>INVESTIGAÇÃO DE PATERNIDADE E ALIMENTOS PROVISÓRIOS</a:t>
            </a:r>
            <a:r>
              <a:rPr lang="pt-BR" sz="1400"/>
              <a:t> - Decisão que indeferiu a fixação de alimentos provisórios ante a ausência de prova pré-constituída da relação de parentesco - Admissibilidade - </a:t>
            </a:r>
            <a:r>
              <a:rPr lang="pt-BR" sz="1400" b="1"/>
              <a:t>Pretensão da agravante na aplicação analógica da Lei 11804/2008</a:t>
            </a:r>
            <a:r>
              <a:rPr lang="pt-BR" sz="1400"/>
              <a:t> - Ausência, ao menos por ora, de indícios suficientes da paternidade, o que impede a fixação de alimentos provisórios - Decisão mantida - Recurso improvido (TJSP – AI 6326544200. Rel.: Des. Santi Ribeiro. DJ 06/11/09)</a:t>
            </a:r>
          </a:p>
          <a:p>
            <a:pPr eaLnBrk="1" hangingPunct="1">
              <a:lnSpc>
                <a:spcPct val="80000"/>
              </a:lnSpc>
            </a:pPr>
            <a:endParaRPr lang="pt-BR" sz="1600"/>
          </a:p>
        </p:txBody>
      </p:sp>
    </p:spTree>
    <p:extLst>
      <p:ext uri="{BB962C8B-B14F-4D97-AF65-F5344CB8AC3E}">
        <p14:creationId xmlns:p14="http://schemas.microsoft.com/office/powerpoint/2010/main" val="181405995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09600" y="894338"/>
            <a:ext cx="10972800" cy="1143000"/>
          </a:xfrm>
        </p:spPr>
        <p:txBody>
          <a:bodyPr/>
          <a:lstStyle/>
          <a:p>
            <a:r>
              <a:rPr lang="en-US" sz="4000" b="1" dirty="0"/>
              <a:t>ALIMENTOS SÓCIO-AFETIVOS</a:t>
            </a:r>
            <a:endParaRPr lang="pt-BR" sz="4000" b="1" dirty="0"/>
          </a:p>
        </p:txBody>
      </p:sp>
      <p:sp>
        <p:nvSpPr>
          <p:cNvPr id="32771" name="Rectangle 3"/>
          <p:cNvSpPr>
            <a:spLocks noGrp="1" noChangeArrowheads="1"/>
          </p:cNvSpPr>
          <p:nvPr>
            <p:ph type="body" idx="1"/>
          </p:nvPr>
        </p:nvSpPr>
        <p:spPr>
          <a:xfrm>
            <a:off x="838200" y="2034163"/>
            <a:ext cx="10515600" cy="4351338"/>
          </a:xfrm>
        </p:spPr>
        <p:txBody>
          <a:bodyPr/>
          <a:lstStyle/>
          <a:p>
            <a:pPr>
              <a:lnSpc>
                <a:spcPct val="80000"/>
              </a:lnSpc>
            </a:pPr>
            <a:r>
              <a:rPr lang="pt-BR" sz="1800">
                <a:hlinkClick r:id="rId2"/>
              </a:rPr>
              <a:t>Apelação Cível n. 2006.015175-2, de São José do Cedro </a:t>
            </a:r>
            <a:r>
              <a:rPr lang="pt-BR" sz="1800"/>
              <a:t/>
            </a:r>
            <a:br>
              <a:rPr lang="pt-BR" sz="1800"/>
            </a:br>
            <a:r>
              <a:rPr lang="pt-BR" sz="1800"/>
              <a:t>Relator: Monteiro Rocha. Órgão Julgador: Quarta Câmara de Direito Civil </a:t>
            </a:r>
            <a:br>
              <a:rPr lang="pt-BR" sz="1800"/>
            </a:br>
            <a:r>
              <a:rPr lang="pt-BR" sz="1800"/>
              <a:t>Data: 25/09/2008. Ementa: DIREITO CIVIL - FAMÍLIA - NEGATÓRIA DE PATERNIDADE C/C ANULAÇÃO DE REGISTRO CIVIL - IMPROCEDÊNCIA EM PRIMEIRO GRAU - INCONFORMISMO - ILEGITIMIDADE ATIVA AD CAUSAM - PRELIMINAR AFASTADA - DOCUMENTO NOVO JUNTADO EM ALEGAÇÕES FINAIS - POSSIBILIDADE - INEXISTÊNCIA DE FILIAÇÃO BIOLÓGICA - EXAME DNA NEGATIVO - ALEGAÇÃO ACOLHIDA - VÍNCULO GENÉTICO INEXISTENTE - ANULAÇÃO DO </a:t>
            </a:r>
            <a:r>
              <a:rPr lang="pt-BR" sz="1800" b="1"/>
              <a:t>REGISTRO CIVIL FUNDADO EM VÍCIO DE CONSENTIMENTO</a:t>
            </a:r>
            <a:r>
              <a:rPr lang="pt-BR" sz="1800"/>
              <a:t> - AFASTAMENTO - RECONHECIMENTO VOLUNTÁRIO - ATO IRREVOGÁVEL - </a:t>
            </a:r>
            <a:r>
              <a:rPr lang="pt-BR" sz="1800" b="1"/>
              <a:t>FILIAÇÃO</a:t>
            </a:r>
            <a:r>
              <a:rPr lang="pt-BR" sz="1800"/>
              <a:t> </a:t>
            </a:r>
            <a:r>
              <a:rPr lang="pt-BR" sz="1800" b="1"/>
              <a:t>SOCIOAFETIVA QUE EXCLUI A BIOLÓGICA</a:t>
            </a:r>
            <a:r>
              <a:rPr lang="pt-BR" sz="1800"/>
              <a:t> - RECURSO PARCIALMENTE PROVIDO.</a:t>
            </a:r>
          </a:p>
          <a:p>
            <a:pPr lvl="1">
              <a:lnSpc>
                <a:spcPct val="80000"/>
              </a:lnSpc>
            </a:pPr>
            <a:endParaRPr lang="en-US" sz="1600"/>
          </a:p>
          <a:p>
            <a:pPr lvl="1">
              <a:lnSpc>
                <a:spcPct val="80000"/>
              </a:lnSpc>
            </a:pPr>
            <a:r>
              <a:rPr lang="en-US" sz="1600"/>
              <a:t>RELAÇÃO SIMBIÓTICA: ALIMENTOS x PATERNIDADE – decorrente do poder familiar</a:t>
            </a:r>
          </a:p>
          <a:p>
            <a:pPr lvl="1">
              <a:lnSpc>
                <a:spcPct val="80000"/>
              </a:lnSpc>
            </a:pPr>
            <a:r>
              <a:rPr lang="en-US" sz="1600"/>
              <a:t>IMPOSSIBILIDADE DE SEPARAÇÃO</a:t>
            </a:r>
            <a:endParaRPr lang="pt-BR" sz="1600"/>
          </a:p>
        </p:txBody>
      </p:sp>
    </p:spTree>
    <p:extLst>
      <p:ext uri="{BB962C8B-B14F-4D97-AF65-F5344CB8AC3E}">
        <p14:creationId xmlns:p14="http://schemas.microsoft.com/office/powerpoint/2010/main" val="378154389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a:xfrm>
            <a:off x="609600" y="875748"/>
            <a:ext cx="10972800" cy="1143000"/>
          </a:xfrm>
        </p:spPr>
        <p:txBody>
          <a:bodyPr/>
          <a:lstStyle/>
          <a:p>
            <a:pPr eaLnBrk="1" hangingPunct="1"/>
            <a:r>
              <a:rPr lang="en-US" b="1" dirty="0"/>
              <a:t>FIXAÇÃO BILATERAL</a:t>
            </a:r>
            <a:endParaRPr lang="pt-BR" b="1" dirty="0"/>
          </a:p>
        </p:txBody>
      </p:sp>
      <p:sp>
        <p:nvSpPr>
          <p:cNvPr id="33795" name="Rectangle 3"/>
          <p:cNvSpPr>
            <a:spLocks noGrp="1" noChangeArrowheads="1"/>
          </p:cNvSpPr>
          <p:nvPr>
            <p:ph type="body" idx="4294967295"/>
          </p:nvPr>
        </p:nvSpPr>
        <p:spPr>
          <a:xfrm>
            <a:off x="838200" y="1939373"/>
            <a:ext cx="10515600" cy="4351338"/>
          </a:xfrm>
        </p:spPr>
        <p:txBody>
          <a:bodyPr/>
          <a:lstStyle/>
          <a:p>
            <a:pPr eaLnBrk="1" hangingPunct="1">
              <a:lnSpc>
                <a:spcPct val="90000"/>
              </a:lnSpc>
            </a:pPr>
            <a:r>
              <a:rPr lang="en-US"/>
              <a:t>Regra de lei:</a:t>
            </a:r>
          </a:p>
          <a:p>
            <a:pPr lvl="1" eaLnBrk="1" hangingPunct="1">
              <a:lnSpc>
                <a:spcPct val="90000"/>
              </a:lnSpc>
            </a:pPr>
            <a:r>
              <a:rPr lang="pt-BR" b="1"/>
              <a:t>Art. 1.703 (CC)</a:t>
            </a:r>
            <a:r>
              <a:rPr lang="pt-BR"/>
              <a:t>. Para a manutenção dos filhos, os cônjuges separados judicialmente contribuirão na proporção de seus recursos. </a:t>
            </a:r>
            <a:r>
              <a:rPr lang="en-US"/>
              <a:t> </a:t>
            </a:r>
          </a:p>
          <a:p>
            <a:pPr eaLnBrk="1" hangingPunct="1">
              <a:lnSpc>
                <a:spcPct val="90000"/>
              </a:lnSpc>
            </a:pPr>
            <a:r>
              <a:rPr lang="en-US"/>
              <a:t>Proporcionabilidade de obrigações</a:t>
            </a:r>
          </a:p>
          <a:p>
            <a:pPr eaLnBrk="1" hangingPunct="1">
              <a:lnSpc>
                <a:spcPct val="90000"/>
              </a:lnSpc>
            </a:pPr>
            <a:r>
              <a:rPr lang="en-US"/>
              <a:t>Economia processual em modificação de guarda</a:t>
            </a:r>
          </a:p>
          <a:p>
            <a:pPr eaLnBrk="1" hangingPunct="1">
              <a:lnSpc>
                <a:spcPct val="90000"/>
              </a:lnSpc>
            </a:pPr>
            <a:r>
              <a:rPr lang="en-US"/>
              <a:t>Extinção do efeito: “eu cuido, você paga!”</a:t>
            </a:r>
          </a:p>
          <a:p>
            <a:pPr eaLnBrk="1" hangingPunct="1">
              <a:lnSpc>
                <a:spcPct val="90000"/>
              </a:lnSpc>
            </a:pPr>
            <a:endParaRPr lang="en-US"/>
          </a:p>
          <a:p>
            <a:pPr eaLnBrk="1" hangingPunct="1">
              <a:lnSpc>
                <a:spcPct val="90000"/>
              </a:lnSpc>
            </a:pPr>
            <a:endParaRPr lang="pt-BR"/>
          </a:p>
        </p:txBody>
      </p:sp>
    </p:spTree>
    <p:extLst>
      <p:ext uri="{BB962C8B-B14F-4D97-AF65-F5344CB8AC3E}">
        <p14:creationId xmlns:p14="http://schemas.microsoft.com/office/powerpoint/2010/main" val="372916413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09600" y="875748"/>
            <a:ext cx="10972800" cy="1143000"/>
          </a:xfrm>
        </p:spPr>
        <p:txBody>
          <a:bodyPr/>
          <a:lstStyle/>
          <a:p>
            <a:r>
              <a:rPr lang="pt-BR" b="1" dirty="0"/>
              <a:t>TERMO INICIAL</a:t>
            </a:r>
          </a:p>
        </p:txBody>
      </p:sp>
      <p:sp>
        <p:nvSpPr>
          <p:cNvPr id="34819" name="Rectangle 3"/>
          <p:cNvSpPr>
            <a:spLocks noGrp="1" noChangeArrowheads="1"/>
          </p:cNvSpPr>
          <p:nvPr>
            <p:ph type="body" idx="1"/>
          </p:nvPr>
        </p:nvSpPr>
        <p:spPr>
          <a:xfrm>
            <a:off x="838200" y="1939373"/>
            <a:ext cx="10515600" cy="4351338"/>
          </a:xfrm>
        </p:spPr>
        <p:txBody>
          <a:bodyPr/>
          <a:lstStyle/>
          <a:p>
            <a:pPr>
              <a:lnSpc>
                <a:spcPct val="90000"/>
              </a:lnSpc>
            </a:pPr>
            <a:r>
              <a:rPr lang="pt-BR" sz="2800" dirty="0"/>
              <a:t>Os </a:t>
            </a:r>
            <a:r>
              <a:rPr lang="pt-BR" sz="2800" b="1" dirty="0"/>
              <a:t>alimentos</a:t>
            </a:r>
            <a:r>
              <a:rPr lang="pt-BR" sz="2800" dirty="0"/>
              <a:t> provisórios decorrentes do poder familiar (quando haja prova pré-constituída da paternidade, portanto) tem seu </a:t>
            </a:r>
            <a:r>
              <a:rPr lang="pt-BR" sz="2800" b="1" dirty="0"/>
              <a:t>termo</a:t>
            </a:r>
            <a:r>
              <a:rPr lang="pt-BR" sz="2800" dirty="0"/>
              <a:t> </a:t>
            </a:r>
            <a:r>
              <a:rPr lang="pt-BR" sz="2800" b="1" dirty="0"/>
              <a:t>inicial</a:t>
            </a:r>
            <a:r>
              <a:rPr lang="pt-BR" sz="2800" dirty="0"/>
              <a:t> com a fixação da verba alimentar provisória e não com a citação do devedor, pois inequívoca a prévia ciência deste acerca de seu dever primordial de sustento dos filhos menores  (AI/TJSC – 2009062076-8. Rel.: Henry Petri Jr. </a:t>
            </a:r>
            <a:r>
              <a:rPr lang="pt-BR" sz="2800" dirty="0" err="1"/>
              <a:t>Dj</a:t>
            </a:r>
            <a:r>
              <a:rPr lang="pt-BR" sz="2800" dirty="0"/>
              <a:t> 15/06/10)</a:t>
            </a:r>
          </a:p>
        </p:txBody>
      </p:sp>
    </p:spTree>
    <p:extLst>
      <p:ext uri="{BB962C8B-B14F-4D97-AF65-F5344CB8AC3E}">
        <p14:creationId xmlns:p14="http://schemas.microsoft.com/office/powerpoint/2010/main" val="316439089"/>
      </p:ext>
    </p:extLst>
  </p:cSld>
  <p:clrMapOvr>
    <a:masterClrMapping/>
  </p:clrMapOvr>
  <p:transition xmlns:p14="http://schemas.microsoft.com/office/powerpoint/2010/mai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ítulo 1"/>
          <p:cNvSpPr>
            <a:spLocks noGrp="1"/>
          </p:cNvSpPr>
          <p:nvPr>
            <p:ph type="title"/>
          </p:nvPr>
        </p:nvSpPr>
        <p:spPr>
          <a:xfrm>
            <a:off x="609600" y="932254"/>
            <a:ext cx="10972800" cy="1143000"/>
          </a:xfrm>
        </p:spPr>
        <p:txBody>
          <a:bodyPr/>
          <a:lstStyle/>
          <a:p>
            <a:r>
              <a:rPr lang="pt-BR" b="1" dirty="0"/>
              <a:t>CUMULAR PROCEDIMENTOS</a:t>
            </a:r>
          </a:p>
        </p:txBody>
      </p:sp>
      <p:sp>
        <p:nvSpPr>
          <p:cNvPr id="35843" name="Espaço Reservado para Conteúdo 2"/>
          <p:cNvSpPr>
            <a:spLocks noGrp="1"/>
          </p:cNvSpPr>
          <p:nvPr>
            <p:ph idx="1"/>
          </p:nvPr>
        </p:nvSpPr>
        <p:spPr>
          <a:xfrm>
            <a:off x="623392" y="2091278"/>
            <a:ext cx="10972800" cy="4525963"/>
          </a:xfrm>
        </p:spPr>
        <p:txBody>
          <a:bodyPr/>
          <a:lstStyle/>
          <a:p>
            <a:pPr marL="114300" indent="0">
              <a:buNone/>
            </a:pPr>
            <a:r>
              <a:rPr lang="pt-BR" sz="2000" b="1" dirty="0" smtClean="0"/>
              <a:t>Art</a:t>
            </a:r>
            <a:r>
              <a:rPr lang="pt-BR" sz="2000" b="1" dirty="0"/>
              <a:t>.</a:t>
            </a:r>
            <a:r>
              <a:rPr lang="pt-BR" sz="2000" dirty="0"/>
              <a:t> </a:t>
            </a:r>
            <a:r>
              <a:rPr lang="pt-BR" sz="2000" b="1" dirty="0" smtClean="0"/>
              <a:t>305 (NCPC)</a:t>
            </a:r>
            <a:r>
              <a:rPr lang="pt-BR" sz="2000" dirty="0" smtClean="0"/>
              <a:t>. A petição inicial da ação que visa a prestação de tutela cautelar em </a:t>
            </a:r>
            <a:r>
              <a:rPr lang="pt-BR" sz="2000" dirty="0" err="1" smtClean="0"/>
              <a:t>carater</a:t>
            </a:r>
            <a:r>
              <a:rPr lang="pt-BR" sz="2000" dirty="0" smtClean="0"/>
              <a:t> antecedente indicará a lide e seu fundamento, a exposição sumária do direito que se objetiva assegurar e o perigo de dano ou o risco ao resultado </a:t>
            </a:r>
            <a:r>
              <a:rPr lang="pt-BR" sz="2000" dirty="0" err="1" smtClean="0"/>
              <a:t>util</a:t>
            </a:r>
            <a:r>
              <a:rPr lang="pt-BR" sz="2000" dirty="0" smtClean="0"/>
              <a:t> do processo.</a:t>
            </a:r>
            <a:endParaRPr lang="pt-BR" sz="2000" dirty="0"/>
          </a:p>
          <a:p>
            <a:pPr marL="114300" indent="0">
              <a:buNone/>
            </a:pPr>
            <a:r>
              <a:rPr lang="pt-BR" sz="2000" dirty="0" smtClean="0"/>
              <a:t>Parágrafo único. Caso entenda que o pedido a que se refere o caput tem natureza antecipada, o juiz observará o disposto no art. 303</a:t>
            </a:r>
            <a:endParaRPr lang="pt-BR" sz="2000" dirty="0"/>
          </a:p>
          <a:p>
            <a:pPr marL="914400" lvl="2" indent="0">
              <a:buNone/>
            </a:pPr>
            <a:endParaRPr lang="pt-BR" sz="1600" b="1" dirty="0" smtClean="0"/>
          </a:p>
          <a:p>
            <a:pPr lvl="2"/>
            <a:r>
              <a:rPr lang="pt-BR" sz="1600" b="1" dirty="0" smtClean="0"/>
              <a:t>Art</a:t>
            </a:r>
            <a:r>
              <a:rPr lang="pt-BR" sz="1600" b="1" dirty="0"/>
              <a:t>. 273 (CPC)</a:t>
            </a:r>
            <a:r>
              <a:rPr lang="pt-BR" sz="1600" dirty="0"/>
              <a:t>. [...]</a:t>
            </a:r>
          </a:p>
          <a:p>
            <a:pPr lvl="2"/>
            <a:r>
              <a:rPr lang="pt-BR" sz="1600" b="1" dirty="0"/>
              <a:t>§ 7º</a:t>
            </a:r>
            <a:r>
              <a:rPr lang="pt-BR" sz="1600" dirty="0"/>
              <a:t> Se o autor, a título de antecipação de tutela, requerer providência de natureza cautelar, poderá o juiz, quando presentes os respectivos pressupostos, deferir a medida cautelar em caráter incidental do processo ajuizado</a:t>
            </a:r>
            <a:r>
              <a:rPr lang="pt-BR" sz="1600" dirty="0" smtClean="0"/>
              <a:t>.</a:t>
            </a:r>
          </a:p>
          <a:p>
            <a:r>
              <a:rPr lang="pt-BR" sz="2400" b="1" dirty="0" smtClean="0"/>
              <a:t>Art. 300 (NCPC). </a:t>
            </a:r>
            <a:r>
              <a:rPr lang="pt-BR" sz="2400" dirty="0" smtClean="0"/>
              <a:t>A tutela de </a:t>
            </a:r>
            <a:r>
              <a:rPr lang="pt-BR" sz="2400" dirty="0" err="1" smtClean="0"/>
              <a:t>urgencia</a:t>
            </a:r>
            <a:r>
              <a:rPr lang="pt-BR" sz="2400" dirty="0" smtClean="0"/>
              <a:t> será concedida quando houver elementos que evidenciem a probabilidade do direito e o perigo de dano ou o risco ao resultado </a:t>
            </a:r>
            <a:r>
              <a:rPr lang="pt-BR" sz="2400" dirty="0" err="1" smtClean="0"/>
              <a:t>util</a:t>
            </a:r>
            <a:r>
              <a:rPr lang="pt-BR" sz="2400" dirty="0" smtClean="0"/>
              <a:t> do processo.</a:t>
            </a:r>
            <a:endParaRPr lang="pt-BR" sz="2400" b="1" dirty="0"/>
          </a:p>
        </p:txBody>
      </p:sp>
    </p:spTree>
    <p:extLst>
      <p:ext uri="{BB962C8B-B14F-4D97-AF65-F5344CB8AC3E}">
        <p14:creationId xmlns:p14="http://schemas.microsoft.com/office/powerpoint/2010/main" val="542770459"/>
      </p:ext>
    </p:extLst>
  </p:cSld>
  <p:clrMapOvr>
    <a:masterClrMapping/>
  </p:clrMapOvr>
  <p:transition xmlns:p14="http://schemas.microsoft.com/office/powerpoint/2010/mai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ítulo 1"/>
          <p:cNvSpPr>
            <a:spLocks noGrp="1"/>
          </p:cNvSpPr>
          <p:nvPr>
            <p:ph type="title"/>
          </p:nvPr>
        </p:nvSpPr>
        <p:spPr>
          <a:xfrm>
            <a:off x="609600" y="837464"/>
            <a:ext cx="10972800" cy="1143000"/>
          </a:xfrm>
        </p:spPr>
        <p:txBody>
          <a:bodyPr/>
          <a:lstStyle/>
          <a:p>
            <a:r>
              <a:rPr lang="pt-BR" dirty="0"/>
              <a:t>ARRESTO</a:t>
            </a:r>
          </a:p>
        </p:txBody>
      </p:sp>
      <p:sp>
        <p:nvSpPr>
          <p:cNvPr id="36867" name="Espaço Reservado para Conteúdo 2"/>
          <p:cNvSpPr>
            <a:spLocks noGrp="1"/>
          </p:cNvSpPr>
          <p:nvPr>
            <p:ph idx="1"/>
          </p:nvPr>
        </p:nvSpPr>
        <p:spPr>
          <a:xfrm>
            <a:off x="838200" y="1977289"/>
            <a:ext cx="10515600" cy="4351338"/>
          </a:xfrm>
        </p:spPr>
        <p:txBody>
          <a:bodyPr/>
          <a:lstStyle/>
          <a:p>
            <a:r>
              <a:rPr lang="pt-BR" sz="1800"/>
              <a:t>AGRAVO DE INSTRUMENTO. AÇÃO DE EXECUÇÃO FISCAL. </a:t>
            </a:r>
            <a:r>
              <a:rPr lang="pt-BR" sz="1800" b="1"/>
              <a:t>PEDIDO DE REALIZAÇÃO DE PENHORA ON LINE, ANTES DA CITAÇÃO DO DEVEDOR</a:t>
            </a:r>
            <a:r>
              <a:rPr lang="pt-BR" sz="1800"/>
              <a:t>. DILIGÊNCIA REALIZADA POR </a:t>
            </a:r>
            <a:r>
              <a:rPr lang="pt-BR" sz="1800" b="1"/>
              <a:t>OFICIAL DE JUSTIÇA, QUE CERTIFICOU NÃO TER LOCALIZADO O EXECUTADO</a:t>
            </a:r>
            <a:r>
              <a:rPr lang="pt-BR" sz="1800"/>
              <a:t>, CUJO PARADEIRO É DESCONHECIDO. POSSIBILIDADE. EXEGESE DO ART. 653 DO CPC E DOS ARTS. 7º, INC. III E 11 DA LEF. RECURSO PROVIDO. [...] Além disso, considerado o princípio do resultado, segundo o qual todo processo de execução realiza-se no interesse do credor (CPC, art. 612), possível a efetivação da penhora na forma do Provimento n.º 05/06 da Corregedoria Geral da Justiça (regulamentação do Sistema "Bacen Jud"), bem como dos artigos 5º, LXXVIII (razoável duração do processo) e 37 (princípio da eficiência), da Constituição Federal. </a:t>
            </a:r>
            <a:r>
              <a:rPr lang="pt-BR" sz="1800" u="sng"/>
              <a:t>Na hipótese, a ausência de citação do devedor não impede a medida, uma vez que a diligência, realizada por oficial de justiça, restou frustrada por não ter sido localizado o executado, cujo paradeiro é desconhecido</a:t>
            </a:r>
            <a:r>
              <a:rPr lang="pt-BR" sz="1800"/>
              <a:t> (TJSC. AI 2010078534-3. Rel.: Ricardo Roesler. Dj 15/03/11).</a:t>
            </a:r>
          </a:p>
          <a:p>
            <a:endParaRPr lang="pt-BR"/>
          </a:p>
        </p:txBody>
      </p:sp>
    </p:spTree>
    <p:extLst>
      <p:ext uri="{BB962C8B-B14F-4D97-AF65-F5344CB8AC3E}">
        <p14:creationId xmlns:p14="http://schemas.microsoft.com/office/powerpoint/2010/main" val="2691327354"/>
      </p:ext>
    </p:extLst>
  </p:cSld>
  <p:clrMapOvr>
    <a:masterClrMapping/>
  </p:clrMapOvr>
  <p:transition xmlns:p14="http://schemas.microsoft.com/office/powerpoint/2010/mai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body" idx="1"/>
          </p:nvPr>
        </p:nvSpPr>
        <p:spPr>
          <a:xfrm>
            <a:off x="609600" y="1066800"/>
            <a:ext cx="10972800" cy="5791200"/>
          </a:xfrm>
        </p:spPr>
        <p:txBody>
          <a:bodyPr/>
          <a:lstStyle/>
          <a:p>
            <a:pPr eaLnBrk="1" hangingPunct="1"/>
            <a:r>
              <a:rPr lang="en-US" sz="2800" b="1" dirty="0"/>
              <a:t>NATURAIS</a:t>
            </a:r>
            <a:r>
              <a:rPr lang="en-US" sz="2800" dirty="0"/>
              <a:t>: </a:t>
            </a:r>
            <a:r>
              <a:rPr lang="en-US" sz="2800" dirty="0" err="1" smtClean="0"/>
              <a:t>ora</a:t>
            </a:r>
            <a:r>
              <a:rPr lang="en-US" sz="2800" dirty="0" smtClean="0"/>
              <a:t> </a:t>
            </a:r>
            <a:r>
              <a:rPr lang="en-US" sz="2800" dirty="0" err="1"/>
              <a:t>subsistência</a:t>
            </a:r>
            <a:r>
              <a:rPr lang="en-US" sz="2800" dirty="0"/>
              <a:t> – comida, </a:t>
            </a:r>
            <a:r>
              <a:rPr lang="en-US" sz="2800" dirty="0" err="1"/>
              <a:t>moradia</a:t>
            </a:r>
            <a:r>
              <a:rPr lang="en-US" sz="2800" dirty="0"/>
              <a:t>, </a:t>
            </a:r>
            <a:r>
              <a:rPr lang="en-US" sz="2800" dirty="0" err="1"/>
              <a:t>vestuário</a:t>
            </a:r>
            <a:r>
              <a:rPr lang="en-US" sz="2800" dirty="0"/>
              <a:t> </a:t>
            </a:r>
            <a:r>
              <a:rPr lang="en-US" sz="2800" dirty="0" err="1"/>
              <a:t>e</a:t>
            </a:r>
            <a:r>
              <a:rPr lang="en-US" sz="2800" dirty="0"/>
              <a:t> </a:t>
            </a:r>
            <a:r>
              <a:rPr lang="en-US" sz="2800" dirty="0" err="1"/>
              <a:t>cura</a:t>
            </a:r>
            <a:r>
              <a:rPr lang="en-US" sz="2800" dirty="0"/>
              <a:t>.</a:t>
            </a:r>
          </a:p>
          <a:p>
            <a:pPr lvl="2" eaLnBrk="1" hangingPunct="1"/>
            <a:r>
              <a:rPr lang="pt-BR" sz="2000" b="1" dirty="0"/>
              <a:t>Art. 1.702 (CC)</a:t>
            </a:r>
            <a:r>
              <a:rPr lang="pt-BR" sz="2000" dirty="0"/>
              <a:t>. Na separação judicial litigiosa, sendo um dos cônjuges inocente e desprovido de recursos, prestar-lhe-á o outro a pensão alimentícia que o juiz fixar, obedecidos os critérios estabelecidos no art. 1.694. </a:t>
            </a:r>
          </a:p>
          <a:p>
            <a:pPr lvl="3" eaLnBrk="1" hangingPunct="1"/>
            <a:r>
              <a:rPr lang="pt-BR" sz="1600" b="1" dirty="0"/>
              <a:t>Art. 1694 (CC). [...] 2º</a:t>
            </a:r>
            <a:r>
              <a:rPr lang="pt-BR" sz="1600" dirty="0"/>
              <a:t> Os alimentos serão </a:t>
            </a:r>
            <a:r>
              <a:rPr lang="pt-BR" sz="1600" b="1" dirty="0"/>
              <a:t>apenas os indispensáveis à subsistência</a:t>
            </a:r>
            <a:r>
              <a:rPr lang="pt-BR" sz="1600" dirty="0"/>
              <a:t>, quando a situação de necessidade resultar de culpa de quem os pleiteia. </a:t>
            </a:r>
          </a:p>
          <a:p>
            <a:pPr lvl="3" eaLnBrk="1" hangingPunct="1"/>
            <a:r>
              <a:rPr lang="pt-BR" sz="1600" b="1" dirty="0"/>
              <a:t>Art. 1.704 (CC). </a:t>
            </a:r>
            <a:r>
              <a:rPr lang="pt-BR" sz="1600" dirty="0"/>
              <a:t>Se um dos cônjuges separados judicialmente vier a necessitar de alimentos, será o outro obrigado a prestá-los mediante pensão a ser fixada pelo juiz, caso não tenha sido declarado culpado na ação de separação judicial. </a:t>
            </a:r>
          </a:p>
          <a:p>
            <a:pPr lvl="3" eaLnBrk="1" hangingPunct="1"/>
            <a:r>
              <a:rPr lang="pt-BR" sz="1600" b="1" dirty="0"/>
              <a:t>Parágrafo único</a:t>
            </a:r>
            <a:r>
              <a:rPr lang="pt-BR" sz="1600" dirty="0"/>
              <a:t>. Se o cônjuge declarado culpado vier a necessitar de alimentos, e não tiver parentes em condições de prestá-los, nem aptidão para o trabalho, o outro cônjuge será obrigado a assegurá-los, </a:t>
            </a:r>
            <a:r>
              <a:rPr lang="pt-BR" sz="1600" b="1" dirty="0"/>
              <a:t>fixando o juiz o valor indispensável à sobrevivência</a:t>
            </a:r>
            <a:r>
              <a:rPr lang="pt-BR" sz="1600" dirty="0"/>
              <a:t>. </a:t>
            </a:r>
            <a:endParaRPr lang="en-US" sz="1600" dirty="0"/>
          </a:p>
        </p:txBody>
      </p:sp>
    </p:spTree>
    <p:extLst>
      <p:ext uri="{BB962C8B-B14F-4D97-AF65-F5344CB8AC3E}">
        <p14:creationId xmlns:p14="http://schemas.microsoft.com/office/powerpoint/2010/main" val="29826925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a:xfrm>
            <a:off x="609600" y="856422"/>
            <a:ext cx="10972800" cy="1143000"/>
          </a:xfrm>
        </p:spPr>
        <p:txBody>
          <a:bodyPr/>
          <a:lstStyle/>
          <a:p>
            <a:pPr eaLnBrk="1" hangingPunct="1"/>
            <a:r>
              <a:rPr lang="en-US" b="1" dirty="0"/>
              <a:t>ANOTAÇÃO NA CTPS</a:t>
            </a:r>
            <a:endParaRPr lang="pt-BR" b="1" dirty="0"/>
          </a:p>
        </p:txBody>
      </p:sp>
      <p:sp>
        <p:nvSpPr>
          <p:cNvPr id="38915" name="Rectangle 3"/>
          <p:cNvSpPr>
            <a:spLocks noGrp="1" noChangeArrowheads="1"/>
          </p:cNvSpPr>
          <p:nvPr>
            <p:ph type="body" idx="4294967295"/>
          </p:nvPr>
        </p:nvSpPr>
        <p:spPr>
          <a:xfrm>
            <a:off x="838200" y="1996247"/>
            <a:ext cx="10515600" cy="4351338"/>
          </a:xfrm>
        </p:spPr>
        <p:txBody>
          <a:bodyPr/>
          <a:lstStyle/>
          <a:p>
            <a:pPr eaLnBrk="1" hangingPunct="1">
              <a:lnSpc>
                <a:spcPct val="80000"/>
              </a:lnSpc>
              <a:buFont typeface="Wingdings" pitchFamily="-84" charset="2"/>
              <a:buNone/>
            </a:pPr>
            <a:r>
              <a:rPr lang="en-US" sz="1600" b="1" dirty="0"/>
              <a:t>OBJETIVO</a:t>
            </a:r>
          </a:p>
          <a:p>
            <a:pPr eaLnBrk="1" hangingPunct="1">
              <a:lnSpc>
                <a:spcPct val="80000"/>
              </a:lnSpc>
              <a:buFont typeface="Wingdings" pitchFamily="-84" charset="2"/>
              <a:buNone/>
            </a:pPr>
            <a:r>
              <a:rPr lang="en-US" sz="1600" dirty="0" err="1"/>
              <a:t>Evitar</a:t>
            </a:r>
            <a:r>
              <a:rPr lang="en-US" sz="1600" dirty="0"/>
              <a:t> </a:t>
            </a:r>
            <a:r>
              <a:rPr lang="en-US" sz="1600" dirty="0" err="1"/>
              <a:t>morosidade</a:t>
            </a:r>
            <a:r>
              <a:rPr lang="en-US" sz="1600" dirty="0"/>
              <a:t> </a:t>
            </a:r>
            <a:r>
              <a:rPr lang="en-US" sz="1600" dirty="0" err="1"/>
              <a:t>nos</a:t>
            </a:r>
            <a:r>
              <a:rPr lang="en-US" sz="1600" dirty="0"/>
              <a:t> </a:t>
            </a:r>
            <a:r>
              <a:rPr lang="en-US" sz="1600" dirty="0" err="1"/>
              <a:t>descontos</a:t>
            </a:r>
            <a:r>
              <a:rPr lang="en-US" sz="1600" dirty="0"/>
              <a:t> </a:t>
            </a:r>
            <a:r>
              <a:rPr lang="en-US" sz="1600" dirty="0" err="1"/>
              <a:t>decorrentes</a:t>
            </a:r>
            <a:r>
              <a:rPr lang="en-US" sz="1600" dirty="0"/>
              <a:t> de </a:t>
            </a:r>
            <a:r>
              <a:rPr lang="en-US" sz="1600" dirty="0" err="1"/>
              <a:t>mundança</a:t>
            </a:r>
            <a:r>
              <a:rPr lang="en-US" sz="1600" dirty="0"/>
              <a:t> de </a:t>
            </a:r>
            <a:r>
              <a:rPr lang="en-US" sz="1600" dirty="0" err="1"/>
              <a:t>empregos</a:t>
            </a:r>
            <a:r>
              <a:rPr lang="en-US" sz="1600" dirty="0"/>
              <a:t>.</a:t>
            </a:r>
          </a:p>
          <a:p>
            <a:pPr eaLnBrk="1" hangingPunct="1">
              <a:lnSpc>
                <a:spcPct val="80000"/>
              </a:lnSpc>
              <a:buFont typeface="Wingdings" pitchFamily="-84" charset="2"/>
              <a:buNone/>
            </a:pPr>
            <a:endParaRPr lang="en-US" sz="2000" dirty="0"/>
          </a:p>
          <a:p>
            <a:pPr eaLnBrk="1" hangingPunct="1">
              <a:lnSpc>
                <a:spcPct val="80000"/>
              </a:lnSpc>
            </a:pPr>
            <a:r>
              <a:rPr lang="pt-BR" sz="2000" b="1" dirty="0" smtClean="0"/>
              <a:t>Art</a:t>
            </a:r>
            <a:r>
              <a:rPr lang="pt-BR" sz="2000" b="1" dirty="0"/>
              <a:t>. </a:t>
            </a:r>
            <a:r>
              <a:rPr lang="pt-BR" sz="2000" b="1" dirty="0" smtClean="0"/>
              <a:t>497 (NCPC). </a:t>
            </a:r>
            <a:r>
              <a:rPr lang="pt-BR" sz="2000" dirty="0"/>
              <a:t>Na ação que tenha por objeto </a:t>
            </a:r>
            <a:r>
              <a:rPr lang="pt-BR" sz="2000" dirty="0" smtClean="0"/>
              <a:t>a prestação de fazer ou de não fazer, o juiz, se procedente o pedido, concederá tutela específica ou determinará providencias que assegurem a obtenção de </a:t>
            </a:r>
            <a:r>
              <a:rPr lang="pt-BR" sz="2000" dirty="0" err="1" smtClean="0"/>
              <a:t>tutel</a:t>
            </a:r>
            <a:r>
              <a:rPr lang="pt-BR" sz="2000" dirty="0" smtClean="0"/>
              <a:t> pelo resultado prático equivalente.</a:t>
            </a:r>
          </a:p>
          <a:p>
            <a:pPr eaLnBrk="1" hangingPunct="1">
              <a:lnSpc>
                <a:spcPct val="80000"/>
              </a:lnSpc>
            </a:pPr>
            <a:endParaRPr lang="pt-BR" sz="2000" dirty="0"/>
          </a:p>
          <a:p>
            <a:pPr eaLnBrk="1" hangingPunct="1">
              <a:lnSpc>
                <a:spcPct val="80000"/>
              </a:lnSpc>
            </a:pPr>
            <a:r>
              <a:rPr lang="pt-BR" sz="2000" b="1" dirty="0" smtClean="0"/>
              <a:t>Art. 536 (NCPC). </a:t>
            </a:r>
            <a:r>
              <a:rPr lang="pt-BR" sz="2000" dirty="0" smtClean="0"/>
              <a:t>No cumprimento de sentença que reconheça a exigibilidade de obrigação de fazer ou de não fazer, o juiz poderá, de ofício ou a requerimento, para a efetivação da tutela especifica ou a obtenção de tutela pelo resultado prático equivalente, determinar as medidas necessárias à satisfação do exequente.</a:t>
            </a:r>
          </a:p>
        </p:txBody>
      </p:sp>
    </p:spTree>
    <p:extLst>
      <p:ext uri="{BB962C8B-B14F-4D97-AF65-F5344CB8AC3E}">
        <p14:creationId xmlns:p14="http://schemas.microsoft.com/office/powerpoint/2010/main" val="96388367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4"/>
          <p:cNvSpPr>
            <a:spLocks noGrp="1" noChangeArrowheads="1"/>
          </p:cNvSpPr>
          <p:nvPr>
            <p:ph type="title"/>
          </p:nvPr>
        </p:nvSpPr>
        <p:spPr>
          <a:xfrm>
            <a:off x="609600" y="1912938"/>
            <a:ext cx="4430184" cy="1371600"/>
          </a:xfrm>
          <a:noFill/>
        </p:spPr>
        <p:txBody>
          <a:bodyPr/>
          <a:lstStyle/>
          <a:p>
            <a:pPr algn="ctr"/>
            <a:r>
              <a:rPr lang="en-US" sz="2500" b="1"/>
              <a:t>Modelo de anotação da CTPS</a:t>
            </a:r>
            <a:endParaRPr lang="pt-BR" sz="2500" b="1"/>
          </a:p>
        </p:txBody>
      </p:sp>
      <p:pic>
        <p:nvPicPr>
          <p:cNvPr id="40963" name="Picture 5" descr="DOUG 02"/>
          <p:cNvPicPr>
            <a:picLocks noGrp="1" noChangeAspect="1" noChangeArrowheads="1"/>
          </p:cNvPicPr>
          <p:nvPr>
            <p:ph idx="1"/>
          </p:nvPr>
        </p:nvPicPr>
        <p:blipFill>
          <a:blip r:embed="rId2"/>
          <a:srcRect/>
          <a:stretch>
            <a:fillRect/>
          </a:stretch>
        </p:blipFill>
        <p:spPr>
          <a:xfrm>
            <a:off x="5187951" y="0"/>
            <a:ext cx="6957483" cy="6884988"/>
          </a:xfrm>
        </p:spPr>
      </p:pic>
    </p:spTree>
    <p:extLst>
      <p:ext uri="{BB962C8B-B14F-4D97-AF65-F5344CB8AC3E}">
        <p14:creationId xmlns:p14="http://schemas.microsoft.com/office/powerpoint/2010/main" val="41819111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idx="4294967295"/>
          </p:nvPr>
        </p:nvSpPr>
        <p:spPr>
          <a:xfrm>
            <a:off x="609600" y="1295400"/>
            <a:ext cx="10972800" cy="1143000"/>
          </a:xfrm>
        </p:spPr>
        <p:txBody>
          <a:bodyPr>
            <a:normAutofit fontScale="90000"/>
          </a:bodyPr>
          <a:lstStyle/>
          <a:p>
            <a:pPr eaLnBrk="1" hangingPunct="1"/>
            <a:r>
              <a:rPr lang="en-US" sz="4000" b="1" dirty="0"/>
              <a:t>PREVISÃO PARA AUTÔNOMO E PARA EMPREGADO</a:t>
            </a:r>
            <a:endParaRPr lang="pt-BR" sz="4000" b="1" dirty="0"/>
          </a:p>
        </p:txBody>
      </p:sp>
      <p:sp>
        <p:nvSpPr>
          <p:cNvPr id="64515" name="Rectangle 3"/>
          <p:cNvSpPr>
            <a:spLocks noGrp="1" noChangeArrowheads="1"/>
          </p:cNvSpPr>
          <p:nvPr>
            <p:ph type="body" idx="4294967295"/>
          </p:nvPr>
        </p:nvSpPr>
        <p:spPr>
          <a:xfrm>
            <a:off x="609600" y="2971801"/>
            <a:ext cx="10972800" cy="3154363"/>
          </a:xfrm>
        </p:spPr>
        <p:txBody>
          <a:bodyPr/>
          <a:lstStyle/>
          <a:p>
            <a:pPr eaLnBrk="1" hangingPunct="1"/>
            <a:r>
              <a:rPr lang="en-US" dirty="0" err="1"/>
              <a:t>Facilitação</a:t>
            </a:r>
            <a:r>
              <a:rPr lang="en-US" dirty="0"/>
              <a:t> </a:t>
            </a:r>
            <a:r>
              <a:rPr lang="en-US" dirty="0" err="1"/>
              <a:t>na</a:t>
            </a:r>
            <a:r>
              <a:rPr lang="en-US" dirty="0"/>
              <a:t> </a:t>
            </a:r>
            <a:r>
              <a:rPr lang="en-US" dirty="0" err="1"/>
              <a:t>modificação</a:t>
            </a:r>
            <a:endParaRPr lang="en-US" dirty="0"/>
          </a:p>
          <a:p>
            <a:pPr eaLnBrk="1" hangingPunct="1"/>
            <a:r>
              <a:rPr lang="en-US" dirty="0" err="1"/>
              <a:t>FIxação</a:t>
            </a:r>
            <a:r>
              <a:rPr lang="en-US" dirty="0"/>
              <a:t> </a:t>
            </a:r>
            <a:r>
              <a:rPr lang="en-US" dirty="0" err="1"/>
              <a:t>em</a:t>
            </a:r>
            <a:r>
              <a:rPr lang="en-US" dirty="0"/>
              <a:t> </a:t>
            </a:r>
            <a:r>
              <a:rPr lang="en-US" dirty="0" err="1"/>
              <a:t>Salário</a:t>
            </a:r>
            <a:r>
              <a:rPr lang="en-US" dirty="0"/>
              <a:t> </a:t>
            </a:r>
            <a:r>
              <a:rPr lang="en-US" dirty="0" err="1"/>
              <a:t>mínimo</a:t>
            </a:r>
            <a:r>
              <a:rPr lang="en-US" dirty="0"/>
              <a:t> </a:t>
            </a:r>
            <a:r>
              <a:rPr lang="en-US" dirty="0" err="1"/>
              <a:t>para</a:t>
            </a:r>
            <a:r>
              <a:rPr lang="en-US" dirty="0"/>
              <a:t> </a:t>
            </a:r>
            <a:r>
              <a:rPr lang="en-US" dirty="0" err="1"/>
              <a:t>autonomo</a:t>
            </a:r>
            <a:endParaRPr lang="en-US" dirty="0"/>
          </a:p>
          <a:p>
            <a:pPr eaLnBrk="1" hangingPunct="1"/>
            <a:r>
              <a:rPr lang="en-US" dirty="0" err="1"/>
              <a:t>FIxação</a:t>
            </a:r>
            <a:r>
              <a:rPr lang="en-US" dirty="0"/>
              <a:t> </a:t>
            </a:r>
            <a:r>
              <a:rPr lang="en-US" dirty="0" err="1"/>
              <a:t>em</a:t>
            </a:r>
            <a:r>
              <a:rPr lang="en-US" dirty="0"/>
              <a:t> % de </a:t>
            </a:r>
            <a:r>
              <a:rPr lang="en-US" dirty="0" err="1"/>
              <a:t>salário</a:t>
            </a:r>
            <a:r>
              <a:rPr lang="en-US" dirty="0"/>
              <a:t> </a:t>
            </a:r>
            <a:r>
              <a:rPr lang="en-US" dirty="0" err="1"/>
              <a:t>para</a:t>
            </a:r>
            <a:r>
              <a:rPr lang="en-US" dirty="0"/>
              <a:t> </a:t>
            </a:r>
            <a:r>
              <a:rPr lang="en-US" dirty="0" err="1"/>
              <a:t>empregado</a:t>
            </a:r>
            <a:endParaRPr lang="en-US" dirty="0"/>
          </a:p>
          <a:p>
            <a:pPr eaLnBrk="1" hangingPunct="1"/>
            <a:endParaRPr lang="pt-BR" dirty="0"/>
          </a:p>
        </p:txBody>
      </p:sp>
    </p:spTree>
    <p:extLst>
      <p:ext uri="{BB962C8B-B14F-4D97-AF65-F5344CB8AC3E}">
        <p14:creationId xmlns:p14="http://schemas.microsoft.com/office/powerpoint/2010/main" val="76464089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884767" y="2921000"/>
            <a:ext cx="10972800" cy="1371600"/>
          </a:xfrm>
        </p:spPr>
        <p:txBody>
          <a:bodyPr/>
          <a:lstStyle/>
          <a:p>
            <a:pPr algn="ctr" eaLnBrk="1" hangingPunct="1"/>
            <a:r>
              <a:rPr lang="en-US" sz="4000" b="1"/>
              <a:t>ALGUMAS TESES DE DEFESA A QUEM PAGA ALIMENTOS</a:t>
            </a:r>
            <a:endParaRPr lang="pt-BR" sz="4000" b="1"/>
          </a:p>
        </p:txBody>
      </p:sp>
    </p:spTree>
    <p:extLst>
      <p:ext uri="{BB962C8B-B14F-4D97-AF65-F5344CB8AC3E}">
        <p14:creationId xmlns:p14="http://schemas.microsoft.com/office/powerpoint/2010/main" val="305183375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609600" y="914400"/>
            <a:ext cx="10972800" cy="1143000"/>
          </a:xfrm>
        </p:spPr>
        <p:txBody>
          <a:bodyPr>
            <a:normAutofit fontScale="90000"/>
          </a:bodyPr>
          <a:lstStyle/>
          <a:p>
            <a:r>
              <a:rPr lang="pt-BR" sz="4000" b="1" dirty="0"/>
              <a:t>INCIDÊNCIA SOBRE VERBAS TRABALHISTAS</a:t>
            </a:r>
          </a:p>
        </p:txBody>
      </p:sp>
      <p:sp>
        <p:nvSpPr>
          <p:cNvPr id="43011" name="Rectangle 3"/>
          <p:cNvSpPr>
            <a:spLocks noGrp="1" noChangeArrowheads="1"/>
          </p:cNvSpPr>
          <p:nvPr>
            <p:ph type="body" idx="1"/>
          </p:nvPr>
        </p:nvSpPr>
        <p:spPr>
          <a:xfrm>
            <a:off x="609600" y="2027238"/>
            <a:ext cx="10972800" cy="4525963"/>
          </a:xfrm>
        </p:spPr>
        <p:txBody>
          <a:bodyPr/>
          <a:lstStyle/>
          <a:p>
            <a:pPr>
              <a:lnSpc>
                <a:spcPct val="80000"/>
              </a:lnSpc>
            </a:pPr>
            <a:r>
              <a:rPr lang="pt-BR" sz="2400" b="1" dirty="0"/>
              <a:t>Favor:</a:t>
            </a:r>
          </a:p>
          <a:p>
            <a:pPr lvl="1">
              <a:lnSpc>
                <a:spcPct val="80000"/>
              </a:lnSpc>
            </a:pPr>
            <a:r>
              <a:rPr lang="pt-BR" sz="2000" u="sng" dirty="0"/>
              <a:t>DIREITO DE FAMÍLIA. RECURSO ESPECIAL. ALIMENTOS. INCIDÊNCIA SOBRE O TERÇO DE FÉRIAS. POSSIBILIDADE. PRECEDENTES. O chamado terço constitucional de férias, comum a todos os servidores, incorpora-se a remuneração. Logo, integra a base de cálculo dos alimentos. Precedentes. Recurso especial conhecido e provido.' (</a:t>
            </a:r>
            <a:r>
              <a:rPr lang="pt-BR" sz="2000" u="sng" dirty="0" err="1"/>
              <a:t>Resp</a:t>
            </a:r>
            <a:r>
              <a:rPr lang="pt-BR" sz="2000" u="sng" dirty="0"/>
              <a:t> n. 686642/RS, rel. Min. Castro filho, 3ª Turma, j. 16.02.06)</a:t>
            </a:r>
          </a:p>
          <a:p>
            <a:pPr>
              <a:lnSpc>
                <a:spcPct val="80000"/>
              </a:lnSpc>
            </a:pPr>
            <a:r>
              <a:rPr lang="pt-BR" sz="2400" b="1" dirty="0"/>
              <a:t>Contra:</a:t>
            </a:r>
          </a:p>
          <a:p>
            <a:pPr lvl="1">
              <a:lnSpc>
                <a:spcPct val="80000"/>
              </a:lnSpc>
            </a:pPr>
            <a:r>
              <a:rPr lang="pt-BR" sz="2000" u="sng" dirty="0"/>
              <a:t>A pensão alimentícia não pode incidir sobre horas extras, terço de férias, FGTS e verbas rescisórias, por constituírem verbas de caráter eventual, decorrentes do exclusivo esforço pessoal do alimentante (TJSC. AC 2010063402-2. Rel.: Luiz Carlos </a:t>
            </a:r>
            <a:r>
              <a:rPr lang="pt-BR" sz="2000" u="sng" dirty="0" err="1"/>
              <a:t>Freyesleben</a:t>
            </a:r>
            <a:r>
              <a:rPr lang="pt-BR" sz="2000" u="sng" dirty="0"/>
              <a:t>. </a:t>
            </a:r>
            <a:r>
              <a:rPr lang="pt-BR" sz="2000" u="sng" dirty="0" err="1"/>
              <a:t>Dj</a:t>
            </a:r>
            <a:r>
              <a:rPr lang="pt-BR" sz="2000" u="sng" dirty="0"/>
              <a:t> 17/12/10).</a:t>
            </a:r>
          </a:p>
        </p:txBody>
      </p:sp>
    </p:spTree>
    <p:extLst>
      <p:ext uri="{BB962C8B-B14F-4D97-AF65-F5344CB8AC3E}">
        <p14:creationId xmlns:p14="http://schemas.microsoft.com/office/powerpoint/2010/main" val="2946293066"/>
      </p:ext>
    </p:extLst>
  </p:cSld>
  <p:clrMapOvr>
    <a:masterClrMapping/>
  </p:clrMapOvr>
  <p:transition xmlns:p14="http://schemas.microsoft.com/office/powerpoint/2010/mai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914400" y="1122708"/>
            <a:ext cx="10363200" cy="1470025"/>
          </a:xfrm>
        </p:spPr>
        <p:txBody>
          <a:bodyPr>
            <a:normAutofit fontScale="90000"/>
          </a:bodyPr>
          <a:lstStyle/>
          <a:p>
            <a:r>
              <a:rPr lang="pt-BR" dirty="0" smtClean="0"/>
              <a:t>SOBRE PARTICIPAÇÃO NOS LUCROS</a:t>
            </a:r>
            <a:endParaRPr lang="pt-BR" dirty="0"/>
          </a:p>
        </p:txBody>
      </p:sp>
      <p:sp>
        <p:nvSpPr>
          <p:cNvPr id="3" name="Subtítulo 2"/>
          <p:cNvSpPr>
            <a:spLocks noGrp="1"/>
          </p:cNvSpPr>
          <p:nvPr>
            <p:ph type="subTitle" idx="1"/>
          </p:nvPr>
        </p:nvSpPr>
        <p:spPr>
          <a:xfrm>
            <a:off x="214184" y="2592733"/>
            <a:ext cx="11281129" cy="3857719"/>
          </a:xfrm>
        </p:spPr>
        <p:txBody>
          <a:bodyPr/>
          <a:lstStyle/>
          <a:p>
            <a:pPr algn="just"/>
            <a:r>
              <a:rPr lang="pt-BR" sz="2000" dirty="0">
                <a:solidFill>
                  <a:schemeClr val="tx1"/>
                </a:solidFill>
              </a:rPr>
              <a:t>AGRAVO DE INSTRUMENTO. PENSÃO ALIMENTÍCIA. VERBA ATINENTE AO PROGRAMA DE PARTICIPAÇÃO NOS LUCROS E RENDIMENTOS (PLR). EXCLUSÃO. AS VERBAS PERCEBIDAS PELO </a:t>
            </a:r>
            <a:r>
              <a:rPr lang="pt-BR" sz="2000" dirty="0" err="1">
                <a:solidFill>
                  <a:schemeClr val="tx1"/>
                </a:solidFill>
              </a:rPr>
              <a:t>ALIMENTANTE</a:t>
            </a:r>
            <a:r>
              <a:rPr lang="pt-BR" sz="2000" dirty="0">
                <a:solidFill>
                  <a:schemeClr val="tx1"/>
                </a:solidFill>
              </a:rPr>
              <a:t> A TÍTULO DE PARTICIPAÇÃO NOS LUCROS E RENDIMENTOS - PLR NÃO DEVEM SER INCLUÍDAS NOS DESCONTOS EM RAZÃO DA PENSÃO ALIMENTÍCIA DEVIDA AOS </a:t>
            </a:r>
            <a:r>
              <a:rPr lang="pt-BR" sz="2000" dirty="0" err="1">
                <a:solidFill>
                  <a:schemeClr val="tx1"/>
                </a:solidFill>
              </a:rPr>
              <a:t>ALIMENTANDOS</a:t>
            </a:r>
            <a:r>
              <a:rPr lang="pt-BR" sz="2000" dirty="0">
                <a:solidFill>
                  <a:schemeClr val="tx1"/>
                </a:solidFill>
              </a:rPr>
              <a:t>, INCIDINDO A VERBA ALIMENTÍCIA SOMENTE SOBRE OS RENDIMENTOS BRUTOS DO AGRAVANTE, DEDUZIDOS AINDA OS DESCONTOS COMPULSÓRIOS PREVISTOS EM LEI. AGRAVO DE INSTRUMENTO CONHECIDO E PROVIDO.</a:t>
            </a:r>
          </a:p>
          <a:p>
            <a:pPr algn="just"/>
            <a:r>
              <a:rPr lang="pt-BR" sz="2000" dirty="0">
                <a:solidFill>
                  <a:schemeClr val="tx1"/>
                </a:solidFill>
              </a:rPr>
              <a:t>Encontrado em: , PARTICIPAÇÃO NOS LUCROS, </a:t>
            </a:r>
            <a:r>
              <a:rPr lang="pt-BR" sz="2000" dirty="0" err="1">
                <a:solidFill>
                  <a:schemeClr val="tx1"/>
                </a:solidFill>
              </a:rPr>
              <a:t>ALIMENTANTE</a:t>
            </a:r>
            <a:r>
              <a:rPr lang="pt-BR" sz="2000" dirty="0">
                <a:solidFill>
                  <a:schemeClr val="tx1"/>
                </a:solidFill>
              </a:rPr>
              <a:t>, </a:t>
            </a:r>
            <a:r>
              <a:rPr lang="pt-BR" sz="2000" dirty="0" err="1">
                <a:solidFill>
                  <a:schemeClr val="tx1"/>
                </a:solidFill>
              </a:rPr>
              <a:t>INOCORRÊNCIA</a:t>
            </a:r>
            <a:r>
              <a:rPr lang="pt-BR" sz="2000" dirty="0">
                <a:solidFill>
                  <a:schemeClr val="tx1"/>
                </a:solidFill>
              </a:rPr>
              <a:t>, INCORPORAÇÃO, VALOR, REMUNERAÇÃO, INEXISTÊNCIA (TJ-DF - Agravo de Instrumento AI 42676820088070000 DF 0004267-68.2008.807.0000. Data de publicação: 22/10/2008)</a:t>
            </a:r>
          </a:p>
          <a:p>
            <a:pPr algn="just"/>
            <a:endParaRPr lang="pt-BR" sz="2000" dirty="0">
              <a:solidFill>
                <a:schemeClr val="tx1"/>
              </a:solidFill>
            </a:endParaRPr>
          </a:p>
        </p:txBody>
      </p:sp>
    </p:spTree>
    <p:extLst>
      <p:ext uri="{BB962C8B-B14F-4D97-AF65-F5344CB8AC3E}">
        <p14:creationId xmlns:p14="http://schemas.microsoft.com/office/powerpoint/2010/main" val="7659344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pPr marL="0" indent="0" algn="just">
              <a:buNone/>
            </a:pPr>
            <a:r>
              <a:rPr lang="pt-BR" sz="2000" dirty="0"/>
              <a:t>NÃO INCIDÊNCIA NA PARTICIPAÇÃO NOS LUCROS. Não há que se falar em incidência do auxílio-alimentação sobre a participação nos lucros e resultados - PRX, posto que tal participação não possui natureza salarial, e nenhuma verba de natureza salarial faz parte de sua base de cálculo, conforme vemos do art. 5º , inc. XI , da CRFB/88 (TRT-19 - RECURSO ORDINÁRIO </a:t>
            </a:r>
            <a:r>
              <a:rPr lang="pt-BR" sz="2000" dirty="0" err="1"/>
              <a:t>RECORD</a:t>
            </a:r>
            <a:r>
              <a:rPr lang="pt-BR" sz="2000" dirty="0"/>
              <a:t> 1269200700519006 AL 01269.2007.005.19.00-6. Data de publicação: 17/02/2009</a:t>
            </a:r>
            <a:r>
              <a:rPr lang="pt-BR" sz="2000" dirty="0" smtClean="0"/>
              <a:t>)</a:t>
            </a:r>
          </a:p>
          <a:p>
            <a:pPr marL="0" indent="0" algn="just">
              <a:buNone/>
            </a:pPr>
            <a:endParaRPr lang="pt-BR" sz="2000" dirty="0"/>
          </a:p>
          <a:p>
            <a:pPr marL="0" indent="0" algn="just">
              <a:buNone/>
            </a:pPr>
            <a:r>
              <a:rPr lang="pt-BR" sz="1800" dirty="0"/>
              <a:t>Embargos de declaração em agravo de instrumento – expediente manejado com nítido e exclusivo intuito </a:t>
            </a:r>
            <a:r>
              <a:rPr lang="pt-BR" sz="1800" dirty="0" err="1"/>
              <a:t>infringencial</a:t>
            </a:r>
            <a:r>
              <a:rPr lang="pt-BR" sz="1800" dirty="0"/>
              <a:t> – recebimento do reclamo como agravo regimental - pensão alimentícia – </a:t>
            </a:r>
            <a:r>
              <a:rPr lang="pt-BR" sz="1800" dirty="0" err="1"/>
              <a:t>alimentante</a:t>
            </a:r>
            <a:r>
              <a:rPr lang="pt-BR" sz="1800" dirty="0"/>
              <a:t> beneficiário de gratificação a título de participação nos lucros de sociedade empresária - evidente caráter remuneratório da verba - correta incidência na base de cálculo da pensão alimentícia - recurso não provido. (STJ - </a:t>
            </a:r>
            <a:r>
              <a:rPr lang="pt-BR" sz="1800" dirty="0" err="1"/>
              <a:t>EDcl</a:t>
            </a:r>
            <a:r>
              <a:rPr lang="pt-BR" sz="1800" dirty="0"/>
              <a:t> no Ag: </a:t>
            </a:r>
            <a:r>
              <a:rPr lang="pt-BR" sz="1800" dirty="0">
                <a:hlinkClick r:id="rId2"/>
              </a:rPr>
              <a:t>1214097</a:t>
            </a:r>
            <a:r>
              <a:rPr lang="pt-BR" sz="1800" dirty="0"/>
              <a:t> RJ </a:t>
            </a:r>
            <a:r>
              <a:rPr lang="pt-BR" sz="1800" dirty="0">
                <a:hlinkClick r:id="rId3"/>
              </a:rPr>
              <a:t>2009/0092121-9</a:t>
            </a:r>
            <a:r>
              <a:rPr lang="pt-BR" sz="1800" dirty="0"/>
              <a:t>, Relator: Ministro MARCO BUZZI, Data de Julgamento: 08/11/2011, T4 - QUARTA TURMA, Data de Publicação: </a:t>
            </a:r>
            <a:r>
              <a:rPr lang="pt-BR" sz="1800" dirty="0" err="1"/>
              <a:t>DJe</a:t>
            </a:r>
            <a:r>
              <a:rPr lang="pt-BR" sz="1800" dirty="0"/>
              <a:t> 21/11/2011)</a:t>
            </a:r>
          </a:p>
        </p:txBody>
      </p:sp>
    </p:spTree>
    <p:extLst>
      <p:ext uri="{BB962C8B-B14F-4D97-AF65-F5344CB8AC3E}">
        <p14:creationId xmlns:p14="http://schemas.microsoft.com/office/powerpoint/2010/main" val="40360362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idx="4294967295"/>
          </p:nvPr>
        </p:nvSpPr>
        <p:spPr>
          <a:xfrm>
            <a:off x="609600" y="838200"/>
            <a:ext cx="10972800" cy="1143000"/>
          </a:xfrm>
        </p:spPr>
        <p:txBody>
          <a:bodyPr/>
          <a:lstStyle/>
          <a:p>
            <a:pPr eaLnBrk="1" hangingPunct="1"/>
            <a:r>
              <a:rPr lang="en-US" b="1"/>
              <a:t>AVÓS E TIOS</a:t>
            </a:r>
            <a:endParaRPr lang="pt-BR" b="1" dirty="0"/>
          </a:p>
        </p:txBody>
      </p:sp>
      <p:sp>
        <p:nvSpPr>
          <p:cNvPr id="44035" name="Rectangle 3"/>
          <p:cNvSpPr>
            <a:spLocks noGrp="1" noChangeArrowheads="1"/>
          </p:cNvSpPr>
          <p:nvPr>
            <p:ph type="body" idx="4294967295"/>
          </p:nvPr>
        </p:nvSpPr>
        <p:spPr>
          <a:xfrm>
            <a:off x="609600" y="1981200"/>
            <a:ext cx="10972800" cy="4687888"/>
          </a:xfrm>
        </p:spPr>
        <p:txBody>
          <a:bodyPr/>
          <a:lstStyle/>
          <a:p>
            <a:pPr eaLnBrk="1" hangingPunct="1">
              <a:lnSpc>
                <a:spcPct val="90000"/>
              </a:lnSpc>
            </a:pPr>
            <a:r>
              <a:rPr lang="pt-BR" sz="2400" b="1"/>
              <a:t>AVÓS: </a:t>
            </a:r>
          </a:p>
          <a:p>
            <a:pPr lvl="1" eaLnBrk="1" hangingPunct="1">
              <a:lnSpc>
                <a:spcPct val="90000"/>
              </a:lnSpc>
            </a:pPr>
            <a:r>
              <a:rPr lang="pt-BR" sz="2000"/>
              <a:t>DIREITO CIVIL. AÇÃO DE ALIMENTOS. RESPONSABILIDADE DOS AVÓS. OBRIGAÇÃO SUCESSIVA E COMPLEMENTAR. 1. A responsabilidade dos avós de prestar alimentos </a:t>
            </a:r>
            <a:r>
              <a:rPr lang="pt-BR" sz="2000" b="1"/>
              <a:t>é subsidiária e complementar</a:t>
            </a:r>
            <a:r>
              <a:rPr lang="pt-BR" sz="2000"/>
              <a:t> à responsabilidade dos pais, só sendo exigível em caso de impossibilidade de cumprimento da prestação - ou de cumprimento insuficiente - pelos genitores (STJ – REsp 831497. Rel.: Min. João Otávio Noronha. DJ 11/02/2010)</a:t>
            </a:r>
          </a:p>
          <a:p>
            <a:pPr lvl="1" eaLnBrk="1" hangingPunct="1">
              <a:lnSpc>
                <a:spcPct val="90000"/>
              </a:lnSpc>
            </a:pPr>
            <a:r>
              <a:rPr lang="pt-BR" sz="2000"/>
              <a:t>CIVIL. AÇÃO DE ALIMENTOS. AVÓS. RESPONSABILIDADE. [...] </a:t>
            </a:r>
            <a:r>
              <a:rPr lang="pt-BR" sz="2000" b="1"/>
              <a:t>Assim, é inviável a ação de</a:t>
            </a:r>
            <a:r>
              <a:rPr lang="pt-BR" sz="2000"/>
              <a:t> </a:t>
            </a:r>
            <a:r>
              <a:rPr lang="pt-BR" sz="2000" b="1"/>
              <a:t>alimentos</a:t>
            </a:r>
            <a:r>
              <a:rPr lang="pt-BR" sz="2000"/>
              <a:t> </a:t>
            </a:r>
            <a:r>
              <a:rPr lang="pt-BR" sz="2000" b="1"/>
              <a:t>ajuizada diretamente contra os</a:t>
            </a:r>
            <a:r>
              <a:rPr lang="pt-BR" sz="2000"/>
              <a:t> </a:t>
            </a:r>
            <a:r>
              <a:rPr lang="pt-BR" sz="2000" b="1"/>
              <a:t>avós</a:t>
            </a:r>
            <a:r>
              <a:rPr lang="pt-BR" sz="2000"/>
              <a:t> paternos, sem comprovação de que o devedor originário esteja impossibilitado de cumprir com o seu dever (STJ – HC 38314. Rel.: Min. Antonio Pádua Ribeiro).</a:t>
            </a:r>
          </a:p>
          <a:p>
            <a:pPr lvl="1" eaLnBrk="1" hangingPunct="1">
              <a:lnSpc>
                <a:spcPct val="90000"/>
              </a:lnSpc>
            </a:pPr>
            <a:endParaRPr lang="pt-BR" sz="2000"/>
          </a:p>
        </p:txBody>
      </p:sp>
    </p:spTree>
    <p:extLst>
      <p:ext uri="{BB962C8B-B14F-4D97-AF65-F5344CB8AC3E}">
        <p14:creationId xmlns:p14="http://schemas.microsoft.com/office/powerpoint/2010/main" val="2494074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body" idx="4294967295"/>
          </p:nvPr>
        </p:nvSpPr>
        <p:spPr>
          <a:xfrm>
            <a:off x="609600" y="765176"/>
            <a:ext cx="10972800" cy="5832475"/>
          </a:xfrm>
        </p:spPr>
        <p:txBody>
          <a:bodyPr/>
          <a:lstStyle/>
          <a:p>
            <a:pPr eaLnBrk="1" hangingPunct="1">
              <a:lnSpc>
                <a:spcPct val="80000"/>
              </a:lnSpc>
            </a:pPr>
            <a:r>
              <a:rPr lang="en-US" sz="2400" b="1"/>
              <a:t>TIOS:</a:t>
            </a:r>
          </a:p>
          <a:p>
            <a:pPr lvl="1" eaLnBrk="1" hangingPunct="1">
              <a:lnSpc>
                <a:spcPct val="80000"/>
              </a:lnSpc>
            </a:pPr>
            <a:r>
              <a:rPr lang="pt-BR" sz="2000"/>
              <a:t>PRESTAÇÃO DE </a:t>
            </a:r>
            <a:r>
              <a:rPr lang="pt-BR" sz="2000" b="1"/>
              <a:t>ALIMENTOS. TIOS</a:t>
            </a:r>
            <a:r>
              <a:rPr lang="pt-BR" sz="2000"/>
              <a:t> </a:t>
            </a:r>
            <a:r>
              <a:rPr lang="pt-BR" sz="2000" b="1"/>
              <a:t>E SOBRINHOS. DESOBRIGAÇÃO.</a:t>
            </a:r>
            <a:r>
              <a:rPr lang="pt-BR" sz="2000"/>
              <a:t> DOUTRINA. ORDEM CONCEDIDA. I - A obrigação alimentar decorre da lei, que indica os parentes obrigados de forma taxativa e não enunciativa, </a:t>
            </a:r>
            <a:r>
              <a:rPr lang="pt-BR" sz="2000" b="1"/>
              <a:t>sendo devidos os alimentos, reciprocamente, pelos pais, filhos, ascendentes, descendentes e colaterais até o segundo grau, não abrangendo, conseqüentemente, tios e sobrinhos </a:t>
            </a:r>
            <a:r>
              <a:rPr lang="pt-BR" sz="2000"/>
              <a:t>(STJ – HC 12079. Rel.: Min. Salvio de Figueiredo Teixeira. DJ 12/09/00).</a:t>
            </a:r>
          </a:p>
          <a:p>
            <a:pPr lvl="2" eaLnBrk="1" hangingPunct="1">
              <a:lnSpc>
                <a:spcPct val="80000"/>
              </a:lnSpc>
            </a:pPr>
            <a:r>
              <a:rPr lang="en-US" sz="1800" b="1"/>
              <a:t>Tias que voluntariamente pagam alimentos</a:t>
            </a:r>
            <a:r>
              <a:rPr lang="en-US" sz="1800"/>
              <a:t>: </a:t>
            </a:r>
            <a:r>
              <a:rPr lang="pt-BR" sz="1800"/>
              <a:t>Na hipótese em julgamento, o que se verifica ao longo do relato que envolve as partes, </a:t>
            </a:r>
            <a:r>
              <a:rPr lang="pt-BR" sz="1800" b="1"/>
              <a:t>é a voluntariedade das tias de prestar alimentos</a:t>
            </a:r>
            <a:r>
              <a:rPr lang="pt-BR" sz="1800"/>
              <a:t> </a:t>
            </a:r>
            <a:r>
              <a:rPr lang="pt-BR" sz="1800" b="1"/>
              <a:t>aos sobrinhos, para suprir omissão de quem deveria prestá-los, na acepção de um dever moral</a:t>
            </a:r>
            <a:r>
              <a:rPr lang="pt-BR" sz="1800"/>
              <a:t>, porquanto não previsto em lei. </a:t>
            </a:r>
            <a:r>
              <a:rPr lang="pt-BR" sz="1800" b="1"/>
              <a:t>Trata-se, pois, de um ato de caridade, de mera liberalidade, sem direito de ação para sua exigibilidade</a:t>
            </a:r>
            <a:r>
              <a:rPr lang="pt-BR" sz="1800"/>
              <a:t>. O único efeito que daí decorre, em relação aos sobrinhos, é o de que prestados os </a:t>
            </a:r>
            <a:r>
              <a:rPr lang="pt-BR" sz="1800" b="1"/>
              <a:t>alimentos,</a:t>
            </a:r>
            <a:r>
              <a:rPr lang="pt-BR" sz="1800"/>
              <a:t> </a:t>
            </a:r>
            <a:r>
              <a:rPr lang="pt-BR" sz="1800" b="1"/>
              <a:t>ainda que no cumprimento de uma obrigação natural nascida de laços de solidariedade, não são eles repetíveis</a:t>
            </a:r>
            <a:r>
              <a:rPr lang="pt-BR" sz="1800"/>
              <a:t>, isto é, não terão as tias qualquer direito de serem ressarcidas das parcelas já pagas (STJ – REsp – 1032846. Rel.: Min. Nancy Andrighi. DJ 16/06/09).</a:t>
            </a:r>
          </a:p>
        </p:txBody>
      </p:sp>
    </p:spTree>
    <p:extLst>
      <p:ext uri="{BB962C8B-B14F-4D97-AF65-F5344CB8AC3E}">
        <p14:creationId xmlns:p14="http://schemas.microsoft.com/office/powerpoint/2010/main" val="185757527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idx="4294967295"/>
          </p:nvPr>
        </p:nvSpPr>
        <p:spPr>
          <a:xfrm>
            <a:off x="609600" y="1295400"/>
            <a:ext cx="10972800" cy="1371600"/>
          </a:xfrm>
        </p:spPr>
        <p:txBody>
          <a:bodyPr/>
          <a:lstStyle/>
          <a:p>
            <a:pPr eaLnBrk="1" hangingPunct="1"/>
            <a:r>
              <a:rPr lang="en-US" sz="4000" b="1" dirty="0"/>
              <a:t>CHAMAMENTO AO PROCESSO COMO TÉCNICA DE DEFESA – CASO 01</a:t>
            </a:r>
            <a:endParaRPr lang="pt-BR" sz="4000" b="1" dirty="0"/>
          </a:p>
        </p:txBody>
      </p:sp>
      <p:sp>
        <p:nvSpPr>
          <p:cNvPr id="46083" name="Rectangle 3"/>
          <p:cNvSpPr>
            <a:spLocks noGrp="1" noChangeArrowheads="1"/>
          </p:cNvSpPr>
          <p:nvPr>
            <p:ph type="body" idx="4294967295"/>
          </p:nvPr>
        </p:nvSpPr>
        <p:spPr>
          <a:xfrm>
            <a:off x="624417" y="2819400"/>
            <a:ext cx="10972800" cy="3886200"/>
          </a:xfrm>
        </p:spPr>
        <p:txBody>
          <a:bodyPr/>
          <a:lstStyle/>
          <a:p>
            <a:pPr eaLnBrk="1" hangingPunct="1">
              <a:lnSpc>
                <a:spcPct val="80000"/>
              </a:lnSpc>
            </a:pPr>
            <a:r>
              <a:rPr lang="pt-BR" sz="2000" dirty="0"/>
              <a:t>AGRAVO DE INSTRUMENTO. AÇÃO DE ALIMENTOS CONTRA AVÓS PATERNOS. CHAMAMENTO AO PROCESSO DOS AVÓS MATERNOS. DESCABIMENTO. A obrigação alimentar é divisível, e não solidária. E o art. 1.698 do CCB fala em possibilidade ¿ e não em obrigatoriedade ¿ dos avós demandados chamarem os não demandados. Não ocorre litisconsórcio passivo obrigatório entre os avós maternos e paternos em demanda de alimentos ajuizada pelo neto. Se o pai, o devedor principal, mesmo sendo réu em ação de execução, ainda assim não paga o que deve, e tendo os avós possibilidades de arcar com o </a:t>
            </a:r>
            <a:r>
              <a:rPr lang="pt-BR" sz="2000" dirty="0" err="1"/>
              <a:t>pensionamento</a:t>
            </a:r>
            <a:r>
              <a:rPr lang="pt-BR" sz="2000" dirty="0"/>
              <a:t> postulado pelo neto, é de rigor a fixação de obrigação alimentar avoenga. NEGARAM PROVIMENTO. (Apelação Cível Nº 70023819949, Oitava Câmara Cível, Tribunal de Justiça do RS, Relator: Rui </a:t>
            </a:r>
            <a:r>
              <a:rPr lang="pt-BR" sz="2000" dirty="0" err="1"/>
              <a:t>Portanova</a:t>
            </a:r>
            <a:r>
              <a:rPr lang="pt-BR" sz="2000" dirty="0"/>
              <a:t>, Julgado em 14/08/2008)</a:t>
            </a:r>
          </a:p>
          <a:p>
            <a:pPr eaLnBrk="1" hangingPunct="1">
              <a:lnSpc>
                <a:spcPct val="80000"/>
              </a:lnSpc>
            </a:pPr>
            <a:endParaRPr lang="pt-BR" sz="2000" dirty="0"/>
          </a:p>
        </p:txBody>
      </p:sp>
    </p:spTree>
    <p:extLst>
      <p:ext uri="{BB962C8B-B14F-4D97-AF65-F5344CB8AC3E}">
        <p14:creationId xmlns:p14="http://schemas.microsoft.com/office/powerpoint/2010/main" val="224815495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body" idx="1"/>
          </p:nvPr>
        </p:nvSpPr>
        <p:spPr/>
        <p:txBody>
          <a:bodyPr/>
          <a:lstStyle/>
          <a:p>
            <a:pPr eaLnBrk="1" hangingPunct="1"/>
            <a:r>
              <a:rPr lang="en-US" b="1"/>
              <a:t>CIVIS OU CONGRIOS</a:t>
            </a:r>
            <a:r>
              <a:rPr lang="en-US"/>
              <a:t>: além dos naturais, as despesas de cunho moral, tais como educação, lazer, entre outras.</a:t>
            </a:r>
          </a:p>
          <a:p>
            <a:pPr lvl="2" eaLnBrk="1" hangingPunct="1"/>
            <a:r>
              <a:rPr lang="pt-BR" b="1"/>
              <a:t>Art. 1.694 (CC)</a:t>
            </a:r>
            <a:r>
              <a:rPr lang="pt-BR"/>
              <a:t>. Podem os parentes, os cônjuges ou companheiros pedir uns aos outros os alimentos de que necessitem para </a:t>
            </a:r>
            <a:r>
              <a:rPr lang="pt-BR" b="1"/>
              <a:t>viver de modo compatível com a sua condição social, inclusive para atender às necessidades de sua educação</a:t>
            </a:r>
            <a:r>
              <a:rPr lang="pt-BR"/>
              <a:t>. </a:t>
            </a:r>
          </a:p>
          <a:p>
            <a:pPr lvl="2" eaLnBrk="1" hangingPunct="1"/>
            <a:endParaRPr lang="pt-BR"/>
          </a:p>
          <a:p>
            <a:endParaRPr lang="pt-BR"/>
          </a:p>
        </p:txBody>
      </p:sp>
    </p:spTree>
    <p:extLst>
      <p:ext uri="{BB962C8B-B14F-4D97-AF65-F5344CB8AC3E}">
        <p14:creationId xmlns:p14="http://schemas.microsoft.com/office/powerpoint/2010/main" val="420641810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body" idx="4294967295"/>
          </p:nvPr>
        </p:nvSpPr>
        <p:spPr>
          <a:xfrm>
            <a:off x="609600" y="1104348"/>
            <a:ext cx="10972800" cy="5678488"/>
          </a:xfrm>
        </p:spPr>
        <p:txBody>
          <a:bodyPr/>
          <a:lstStyle/>
          <a:p>
            <a:pPr eaLnBrk="1" hangingPunct="1"/>
            <a:r>
              <a:rPr lang="en-US" sz="2500" b="1" dirty="0"/>
              <a:t>LITISCONSÓRCIO PASSIVO </a:t>
            </a:r>
            <a:r>
              <a:rPr lang="en-US" sz="2500" b="1" i="1" dirty="0"/>
              <a:t>ULTERIOR </a:t>
            </a:r>
            <a:r>
              <a:rPr lang="en-US" sz="2500" b="1" dirty="0"/>
              <a:t>– PROVOCAÇÃO DO AUTOR</a:t>
            </a:r>
          </a:p>
          <a:p>
            <a:pPr eaLnBrk="1" hangingPunct="1"/>
            <a:r>
              <a:rPr lang="en-US" sz="2500" b="1" dirty="0"/>
              <a:t>SOLIDARIEDADE </a:t>
            </a:r>
            <a:r>
              <a:rPr lang="en-US" sz="2500" b="1" dirty="0" err="1"/>
              <a:t>x</a:t>
            </a:r>
            <a:r>
              <a:rPr lang="en-US" sz="2500" b="1" dirty="0"/>
              <a:t> PLURALIDADE DE DEVEDORES</a:t>
            </a:r>
            <a:r>
              <a:rPr lang="en-US" sz="3000" dirty="0"/>
              <a:t>: </a:t>
            </a:r>
            <a:r>
              <a:rPr lang="pt-BR" altLang="ja-JP" sz="3000" i="1" dirty="0">
                <a:ea typeface="ＭＳ Ｐゴシック" charset="-128"/>
                <a:cs typeface="ＭＳ Ｐゴシック" charset="-128"/>
              </a:rPr>
              <a:t>não existe uma só obrigação divisível entre eles (que induziria solidariedade), mas tantas obrigações distintas quantas sejam as pessoas a que possam ser demandados</a:t>
            </a:r>
            <a:r>
              <a:rPr lang="pt-BR" altLang="ja-JP" sz="3000" dirty="0">
                <a:ea typeface="ＭＳ Ｐゴシック" charset="-128"/>
                <a:cs typeface="ＭＳ Ｐゴシック" charset="-128"/>
              </a:rPr>
              <a:t> (CAHALI, </a:t>
            </a:r>
            <a:r>
              <a:rPr lang="pt-BR" altLang="ja-JP" sz="3000" dirty="0" err="1">
                <a:ea typeface="ＭＳ Ｐゴシック" charset="-128"/>
                <a:cs typeface="ＭＳ Ｐゴシック" charset="-128"/>
              </a:rPr>
              <a:t>Yussef</a:t>
            </a:r>
            <a:r>
              <a:rPr lang="pt-BR" altLang="ja-JP" sz="3000" dirty="0">
                <a:ea typeface="ＭＳ Ｐゴシック" charset="-128"/>
                <a:cs typeface="ＭＳ Ｐゴシック" charset="-128"/>
              </a:rPr>
              <a:t>. </a:t>
            </a:r>
            <a:r>
              <a:rPr lang="pt-BR" altLang="ja-JP" sz="3000" i="1" dirty="0">
                <a:ea typeface="ＭＳ Ｐゴシック" charset="-128"/>
                <a:cs typeface="ＭＳ Ｐゴシック" charset="-128"/>
              </a:rPr>
              <a:t>Dos alimentos</a:t>
            </a:r>
            <a:r>
              <a:rPr lang="pt-BR" altLang="ja-JP" sz="3000" dirty="0">
                <a:ea typeface="ＭＳ Ｐゴシック" charset="-128"/>
                <a:cs typeface="ＭＳ Ｐゴシック" charset="-128"/>
              </a:rPr>
              <a:t>. RT, p. 46).</a:t>
            </a:r>
          </a:p>
          <a:p>
            <a:pPr lvl="2" eaLnBrk="1" hangingPunct="1"/>
            <a:r>
              <a:rPr lang="en-US" altLang="ja-JP" sz="2600" b="1" dirty="0" err="1">
                <a:ea typeface="ＭＳ Ｐゴシック" charset="-128"/>
                <a:cs typeface="ＭＳ Ｐゴシック" charset="-128"/>
              </a:rPr>
              <a:t>Exceção</a:t>
            </a:r>
            <a:r>
              <a:rPr lang="en-US" altLang="ja-JP" sz="2600" b="1" dirty="0">
                <a:ea typeface="ＭＳ Ｐゴシック" charset="-128"/>
                <a:cs typeface="ＭＳ Ｐゴシック" charset="-128"/>
              </a:rPr>
              <a:t>: </a:t>
            </a:r>
            <a:r>
              <a:rPr lang="en-US" altLang="ja-JP" sz="2600" dirty="0" err="1">
                <a:ea typeface="ＭＳ Ｐゴシック" charset="-128"/>
                <a:cs typeface="ＭＳ Ｐゴシック" charset="-128"/>
              </a:rPr>
              <a:t>Estatuto</a:t>
            </a:r>
            <a:r>
              <a:rPr lang="en-US" altLang="ja-JP" sz="2600" dirty="0">
                <a:ea typeface="ＭＳ Ｐゴシック" charset="-128"/>
                <a:cs typeface="ＭＳ Ｐゴシック" charset="-128"/>
              </a:rPr>
              <a:t> do </a:t>
            </a:r>
            <a:r>
              <a:rPr lang="en-US" altLang="ja-JP" sz="2600" dirty="0" err="1">
                <a:ea typeface="ＭＳ Ｐゴシック" charset="-128"/>
                <a:cs typeface="ＭＳ Ｐゴシック" charset="-128"/>
              </a:rPr>
              <a:t>idoso</a:t>
            </a:r>
            <a:r>
              <a:rPr lang="en-US" altLang="ja-JP" sz="2600" dirty="0">
                <a:ea typeface="ＭＳ Ｐゴシック" charset="-128"/>
                <a:cs typeface="ＭＳ Ｐゴシック" charset="-128"/>
              </a:rPr>
              <a:t> – art. 12: </a:t>
            </a:r>
            <a:r>
              <a:rPr lang="pt-BR" altLang="ja-JP" sz="2600" i="1" dirty="0">
                <a:ea typeface="ＭＳ Ｐゴシック" charset="-128"/>
                <a:cs typeface="ＭＳ Ｐゴシック" charset="-128"/>
              </a:rPr>
              <a:t>A </a:t>
            </a:r>
            <a:r>
              <a:rPr lang="pt-BR" altLang="ja-JP" sz="2600" b="1" i="1" dirty="0">
                <a:ea typeface="ＭＳ Ｐゴシック" charset="-128"/>
                <a:cs typeface="ＭＳ Ｐゴシック" charset="-128"/>
              </a:rPr>
              <a:t>obrigação alimentar é solidária</a:t>
            </a:r>
            <a:r>
              <a:rPr lang="pt-BR" altLang="ja-JP" sz="2600" i="1" dirty="0">
                <a:ea typeface="ＭＳ Ｐゴシック" charset="-128"/>
                <a:cs typeface="ＭＳ Ｐゴシック" charset="-128"/>
              </a:rPr>
              <a:t>, podendo o idoso optar entre os prestadores.</a:t>
            </a:r>
            <a:r>
              <a:rPr lang="pt-BR" altLang="ja-JP" sz="2600" dirty="0">
                <a:ea typeface="ＭＳ Ｐゴシック" charset="-128"/>
                <a:cs typeface="ＭＳ Ｐゴシック" charset="-128"/>
              </a:rPr>
              <a:t> </a:t>
            </a:r>
            <a:endParaRPr lang="pt-BR" altLang="ja-JP" sz="2600" b="1" dirty="0">
              <a:ea typeface="ＭＳ Ｐゴシック" charset="-128"/>
              <a:cs typeface="ＭＳ Ｐゴシック" charset="-128"/>
            </a:endParaRPr>
          </a:p>
        </p:txBody>
      </p:sp>
    </p:spTree>
    <p:extLst>
      <p:ext uri="{BB962C8B-B14F-4D97-AF65-F5344CB8AC3E}">
        <p14:creationId xmlns:p14="http://schemas.microsoft.com/office/powerpoint/2010/main" val="324662139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body" idx="1"/>
          </p:nvPr>
        </p:nvSpPr>
        <p:spPr>
          <a:xfrm>
            <a:off x="609600" y="1096504"/>
            <a:ext cx="10972800" cy="5246687"/>
          </a:xfrm>
        </p:spPr>
        <p:txBody>
          <a:bodyPr/>
          <a:lstStyle/>
          <a:p>
            <a:pPr lvl="1" eaLnBrk="1" hangingPunct="1"/>
            <a:r>
              <a:rPr lang="en-US" sz="2100" b="1" dirty="0"/>
              <a:t>Art. 1698 (CC)</a:t>
            </a:r>
            <a:r>
              <a:rPr lang="en-US" sz="2100" dirty="0"/>
              <a:t>. </a:t>
            </a:r>
            <a:r>
              <a:rPr lang="pt-BR" sz="2100" dirty="0"/>
              <a:t>Se o parente, que deve alimentos em primeiro lugar, não estiver em condições de suportar totalmente o encargo, </a:t>
            </a:r>
            <a:r>
              <a:rPr lang="pt-BR" sz="2100" b="1" dirty="0"/>
              <a:t>serão chamados a concorrer os de grau imediato</a:t>
            </a:r>
            <a:r>
              <a:rPr lang="pt-BR" sz="2100" dirty="0"/>
              <a:t>; </a:t>
            </a:r>
            <a:r>
              <a:rPr lang="pt-BR" sz="2100" b="1" u="sng" dirty="0"/>
              <a:t>sendo varias as pessoas obrigadas a prestar alimentos, todas devem concorrer na proporção dos respectivos recursos</a:t>
            </a:r>
            <a:r>
              <a:rPr lang="pt-BR" sz="2100" dirty="0"/>
              <a:t>, e, intentada ação contra uma delas, </a:t>
            </a:r>
            <a:r>
              <a:rPr lang="pt-BR" sz="2100" b="1" dirty="0"/>
              <a:t>poderão as demais se chamadas a integrar a lide</a:t>
            </a:r>
            <a:r>
              <a:rPr lang="pt-BR" sz="2100" dirty="0"/>
              <a:t>. </a:t>
            </a:r>
          </a:p>
          <a:p>
            <a:pPr lvl="1" eaLnBrk="1" hangingPunct="1"/>
            <a:r>
              <a:rPr lang="pt-BR" altLang="ja-JP" sz="2600" b="1" dirty="0">
                <a:ea typeface="ＭＳ Ｐゴシック" charset="-128"/>
                <a:cs typeface="ＭＳ Ｐゴシック" charset="-128"/>
              </a:rPr>
              <a:t>LITISCONSÓRCIO PASSIVO – FACULTATIVA</a:t>
            </a:r>
            <a:r>
              <a:rPr lang="pt-BR" altLang="ja-JP" sz="2600" dirty="0">
                <a:ea typeface="ＭＳ Ｐゴシック" charset="-128"/>
                <a:cs typeface="ＭＳ Ｐゴシック" charset="-128"/>
              </a:rPr>
              <a:t>: </a:t>
            </a:r>
            <a:r>
              <a:rPr lang="pt-BR" sz="2600" i="1" dirty="0"/>
              <a:t>será trazida como argumento de defesa e certamente será levada em consideração pelo magistrado no momento de fixar o valor devido pelo demandado </a:t>
            </a:r>
            <a:r>
              <a:rPr lang="pt-BR" sz="2600" dirty="0"/>
              <a:t>(DIDIER, </a:t>
            </a:r>
            <a:r>
              <a:rPr lang="pt-BR" sz="2600" dirty="0" err="1"/>
              <a:t>Fredie</a:t>
            </a:r>
            <a:r>
              <a:rPr lang="pt-BR" sz="2600" dirty="0"/>
              <a:t>. </a:t>
            </a:r>
            <a:r>
              <a:rPr lang="pt-BR" sz="2600" i="1" dirty="0"/>
              <a:t>Regras processuais do novo código civil</a:t>
            </a:r>
            <a:r>
              <a:rPr lang="pt-BR" sz="2600" dirty="0"/>
              <a:t>.  Saraiva, p. 125).</a:t>
            </a:r>
          </a:p>
          <a:p>
            <a:endParaRPr lang="pt-BR" sz="2800" dirty="0"/>
          </a:p>
        </p:txBody>
      </p:sp>
    </p:spTree>
    <p:extLst>
      <p:ext uri="{BB962C8B-B14F-4D97-AF65-F5344CB8AC3E}">
        <p14:creationId xmlns:p14="http://schemas.microsoft.com/office/powerpoint/2010/main" val="285389188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4"/>
          <p:cNvSpPr>
            <a:spLocks noGrp="1" noChangeArrowheads="1"/>
          </p:cNvSpPr>
          <p:nvPr>
            <p:ph type="title" idx="4294967295"/>
          </p:nvPr>
        </p:nvSpPr>
        <p:spPr>
          <a:xfrm>
            <a:off x="609600" y="1219200"/>
            <a:ext cx="10972800" cy="1371600"/>
          </a:xfrm>
          <a:noFill/>
        </p:spPr>
        <p:txBody>
          <a:bodyPr/>
          <a:lstStyle/>
          <a:p>
            <a:pPr eaLnBrk="1" hangingPunct="1"/>
            <a:r>
              <a:rPr lang="en-US" b="1" dirty="0"/>
              <a:t>CHAMAMENTO AO PROCESSO COMO TÉCNICA DE DEFESA – CASO 02</a:t>
            </a:r>
            <a:endParaRPr lang="pt-BR" b="1" dirty="0"/>
          </a:p>
        </p:txBody>
      </p:sp>
      <p:sp>
        <p:nvSpPr>
          <p:cNvPr id="50179" name="Rectangle 5"/>
          <p:cNvSpPr>
            <a:spLocks noGrp="1" noChangeArrowheads="1"/>
          </p:cNvSpPr>
          <p:nvPr>
            <p:ph type="body" idx="4294967295"/>
          </p:nvPr>
        </p:nvSpPr>
        <p:spPr>
          <a:xfrm>
            <a:off x="624417" y="3124200"/>
            <a:ext cx="10972800" cy="3886200"/>
          </a:xfrm>
          <a:noFill/>
        </p:spPr>
        <p:txBody>
          <a:bodyPr/>
          <a:lstStyle/>
          <a:p>
            <a:pPr eaLnBrk="1" hangingPunct="1"/>
            <a:r>
              <a:rPr lang="pt-BR" dirty="0"/>
              <a:t>ALIMENTOS - Ação movida contra os avós paternos - Chamamento à lide dos avós maternos - Admissibilidade - Art. 1.698 do CC - Recurso provido (TJSP. AI 6518184000. Rel.: Des. </a:t>
            </a:r>
            <a:r>
              <a:rPr lang="pt-BR" dirty="0" err="1"/>
              <a:t>Santi</a:t>
            </a:r>
            <a:r>
              <a:rPr lang="pt-BR" dirty="0"/>
              <a:t> Ribeiro. DJ 15/12/09).</a:t>
            </a:r>
          </a:p>
          <a:p>
            <a:pPr eaLnBrk="1" hangingPunct="1"/>
            <a:endParaRPr lang="pt-BR" dirty="0"/>
          </a:p>
        </p:txBody>
      </p:sp>
    </p:spTree>
    <p:extLst>
      <p:ext uri="{BB962C8B-B14F-4D97-AF65-F5344CB8AC3E}">
        <p14:creationId xmlns:p14="http://schemas.microsoft.com/office/powerpoint/2010/main" val="324058348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609600" y="688975"/>
            <a:ext cx="10972800" cy="1371600"/>
          </a:xfrm>
        </p:spPr>
        <p:txBody>
          <a:bodyPr/>
          <a:lstStyle/>
          <a:p>
            <a:pPr eaLnBrk="1" hangingPunct="1"/>
            <a:r>
              <a:rPr lang="en-US" sz="2500" b="1" dirty="0"/>
              <a:t>REVISIONAL DE ALIMENTOS DECORRENTE DE NOVA FILIAÇÃO</a:t>
            </a:r>
            <a:endParaRPr lang="pt-BR" sz="2500" b="1" dirty="0"/>
          </a:p>
        </p:txBody>
      </p:sp>
      <p:sp>
        <p:nvSpPr>
          <p:cNvPr id="51203" name="Rectangle 3"/>
          <p:cNvSpPr>
            <a:spLocks noGrp="1" noChangeArrowheads="1"/>
          </p:cNvSpPr>
          <p:nvPr>
            <p:ph type="body" idx="1"/>
          </p:nvPr>
        </p:nvSpPr>
        <p:spPr>
          <a:xfrm>
            <a:off x="609600" y="2057401"/>
            <a:ext cx="10972800" cy="4365625"/>
          </a:xfrm>
        </p:spPr>
        <p:txBody>
          <a:bodyPr/>
          <a:lstStyle/>
          <a:p>
            <a:pPr eaLnBrk="1" hangingPunct="1">
              <a:lnSpc>
                <a:spcPct val="80000"/>
              </a:lnSpc>
            </a:pPr>
            <a:r>
              <a:rPr lang="pt-BR" sz="1400" b="1" dirty="0"/>
              <a:t>Art. 1.709 (CC)</a:t>
            </a:r>
            <a:r>
              <a:rPr lang="pt-BR" sz="1400" dirty="0"/>
              <a:t>. O </a:t>
            </a:r>
            <a:r>
              <a:rPr lang="pt-BR" sz="1400" u="sng" dirty="0"/>
              <a:t>novo casamento</a:t>
            </a:r>
            <a:r>
              <a:rPr lang="pt-BR" sz="1400" dirty="0"/>
              <a:t> do cônjuge devedor </a:t>
            </a:r>
            <a:r>
              <a:rPr lang="pt-BR" sz="1400" u="sng" dirty="0"/>
              <a:t>não extingue a obrigação</a:t>
            </a:r>
            <a:r>
              <a:rPr lang="pt-BR" sz="1400" dirty="0"/>
              <a:t> constante da sentença de divórcio.</a:t>
            </a:r>
          </a:p>
          <a:p>
            <a:pPr eaLnBrk="1" hangingPunct="1">
              <a:lnSpc>
                <a:spcPct val="80000"/>
              </a:lnSpc>
            </a:pPr>
            <a:r>
              <a:rPr lang="pt-BR" sz="1400" b="1" dirty="0"/>
              <a:t>Art. 1.699 (CC)</a:t>
            </a:r>
            <a:r>
              <a:rPr lang="pt-BR" sz="1400" dirty="0"/>
              <a:t>. Se, fixados os alimentos, </a:t>
            </a:r>
            <a:r>
              <a:rPr lang="pt-BR" sz="1400" u="sng" dirty="0"/>
              <a:t>sobrevier mudança na situação financeira de quem os supre</a:t>
            </a:r>
            <a:r>
              <a:rPr lang="pt-BR" sz="1400" dirty="0"/>
              <a:t>, ou na de quem os recebe, poderá o interessado reclamar ao juiz, conforme as circunstâncias, exoneração, </a:t>
            </a:r>
            <a:r>
              <a:rPr lang="pt-BR" sz="1400" u="sng" dirty="0"/>
              <a:t>redução</a:t>
            </a:r>
            <a:r>
              <a:rPr lang="pt-BR" sz="1400" dirty="0"/>
              <a:t> ou majoração do encargo  </a:t>
            </a:r>
          </a:p>
          <a:p>
            <a:pPr eaLnBrk="1" hangingPunct="1">
              <a:lnSpc>
                <a:spcPct val="80000"/>
              </a:lnSpc>
            </a:pPr>
            <a:r>
              <a:rPr lang="pt-BR" sz="1400" b="1" dirty="0"/>
              <a:t>Art. 227 (CF) §</a:t>
            </a:r>
            <a:r>
              <a:rPr lang="pt-BR" sz="1400" dirty="0"/>
              <a:t> </a:t>
            </a:r>
            <a:r>
              <a:rPr lang="pt-BR" sz="1400" b="1" dirty="0"/>
              <a:t>6º</a:t>
            </a:r>
            <a:r>
              <a:rPr lang="pt-BR" sz="1400" dirty="0"/>
              <a:t> - </a:t>
            </a:r>
            <a:r>
              <a:rPr lang="pt-BR" sz="1400" u="sng" dirty="0"/>
              <a:t>Os filhos</a:t>
            </a:r>
            <a:r>
              <a:rPr lang="pt-BR" sz="1400" dirty="0"/>
              <a:t>, havidos ou não da relação do casamento, ou por adoção, </a:t>
            </a:r>
            <a:r>
              <a:rPr lang="pt-BR" sz="1400" u="sng" dirty="0"/>
              <a:t>terão os mesmos direitos</a:t>
            </a:r>
            <a:r>
              <a:rPr lang="pt-BR" sz="1400" dirty="0"/>
              <a:t> e qualificações, proibidas quaisquer designações discriminatórias relativas à filiação.</a:t>
            </a:r>
          </a:p>
          <a:p>
            <a:pPr lvl="1" eaLnBrk="1" hangingPunct="1">
              <a:lnSpc>
                <a:spcPct val="80000"/>
              </a:lnSpc>
            </a:pPr>
            <a:r>
              <a:rPr lang="pt-BR" sz="1800" dirty="0"/>
              <a:t>REVISÃO DE ALIMENTOS – FORMAÇÃO DE NOVA FAMÍLIA – REDUÇÃO DA PENSÃO ALIMENTÍCIA – A constituição de uma nova família pelo alimentante autoriza a diminuição do valor da pensão alimentícia. (TJBA – AC 562-4/02 – (17.173) – 4ª </a:t>
            </a:r>
            <a:r>
              <a:rPr lang="pt-BR" sz="1800" dirty="0" err="1"/>
              <a:t>C.Cív</a:t>
            </a:r>
            <a:r>
              <a:rPr lang="pt-BR" sz="1800" dirty="0"/>
              <a:t>. – Rel. Des. Paulo Furtado – J. 21.08.2002)</a:t>
            </a:r>
          </a:p>
          <a:p>
            <a:pPr lvl="1" eaLnBrk="1" hangingPunct="1">
              <a:lnSpc>
                <a:spcPct val="80000"/>
              </a:lnSpc>
            </a:pPr>
            <a:r>
              <a:rPr lang="pt-BR" sz="1400" u="sng" dirty="0"/>
              <a:t>A superveniência de filhos acarreta o alívio do encargo alimentar fixado em favor de prole anterior, porquanto aqueles, sejam quantos forem, têm idêntico direito de serem atendidos na proporção de suas necessidades. Comprovada a queda remuneratória do alimentante, pode e deve o juiz reduzir o encargo alimentar, apoiado no artigo 1.699 do Código Civil, ajustando-o aos novos fatos e às circunstâncias do caso, com o escopo de atingir o equilíbrio entre os interesses contrapostos dos envolvidos</a:t>
            </a:r>
            <a:r>
              <a:rPr lang="pt-BR" sz="1400" dirty="0"/>
              <a:t> </a:t>
            </a:r>
            <a:r>
              <a:rPr lang="pt-BR" sz="1400" u="sng" dirty="0"/>
              <a:t>(TJSC. AC 2010063402-2. Rel.: Luiz Carlos </a:t>
            </a:r>
            <a:r>
              <a:rPr lang="pt-BR" sz="1400" u="sng" dirty="0" err="1"/>
              <a:t>Freyesleben</a:t>
            </a:r>
            <a:r>
              <a:rPr lang="pt-BR" sz="1400" u="sng" dirty="0"/>
              <a:t>. </a:t>
            </a:r>
            <a:r>
              <a:rPr lang="pt-BR" sz="1400" u="sng" dirty="0" err="1"/>
              <a:t>Dj</a:t>
            </a:r>
            <a:r>
              <a:rPr lang="pt-BR" sz="1400" u="sng" dirty="0"/>
              <a:t> 17/12/10).</a:t>
            </a:r>
            <a:r>
              <a:rPr lang="pt-BR" sz="1400" dirty="0"/>
              <a:t> </a:t>
            </a:r>
            <a:br>
              <a:rPr lang="pt-BR" sz="1400" dirty="0"/>
            </a:br>
            <a:endParaRPr lang="pt-BR" sz="1400" dirty="0"/>
          </a:p>
        </p:txBody>
      </p:sp>
    </p:spTree>
    <p:extLst>
      <p:ext uri="{BB962C8B-B14F-4D97-AF65-F5344CB8AC3E}">
        <p14:creationId xmlns:p14="http://schemas.microsoft.com/office/powerpoint/2010/main" val="39162104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609600" y="762000"/>
            <a:ext cx="10972800" cy="1371600"/>
          </a:xfrm>
        </p:spPr>
        <p:txBody>
          <a:bodyPr/>
          <a:lstStyle/>
          <a:p>
            <a:pPr eaLnBrk="1" hangingPunct="1"/>
            <a:r>
              <a:rPr lang="en-US" sz="2500" b="1" dirty="0"/>
              <a:t>RENÚNCIA DOS ALIMENTOS PELO CÔNJUGE OU COMPANHEIRO E SUA CESSAÇÃO</a:t>
            </a:r>
            <a:endParaRPr lang="pt-BR" sz="2500" b="1" dirty="0"/>
          </a:p>
        </p:txBody>
      </p:sp>
      <p:sp>
        <p:nvSpPr>
          <p:cNvPr id="52227" name="Rectangle 3"/>
          <p:cNvSpPr>
            <a:spLocks noGrp="1" noChangeArrowheads="1"/>
          </p:cNvSpPr>
          <p:nvPr>
            <p:ph type="body" idx="1"/>
          </p:nvPr>
        </p:nvSpPr>
        <p:spPr>
          <a:xfrm>
            <a:off x="609600" y="2209800"/>
            <a:ext cx="10972800" cy="4032250"/>
          </a:xfrm>
        </p:spPr>
        <p:txBody>
          <a:bodyPr/>
          <a:lstStyle/>
          <a:p>
            <a:pPr eaLnBrk="1" hangingPunct="1">
              <a:lnSpc>
                <a:spcPct val="80000"/>
              </a:lnSpc>
            </a:pPr>
            <a:r>
              <a:rPr lang="pt-BR" sz="1800" b="1" dirty="0"/>
              <a:t>Art. 1.707 (CC)</a:t>
            </a:r>
            <a:r>
              <a:rPr lang="pt-BR" sz="1800" dirty="0"/>
              <a:t>. Pode o credor não exercer, porém lhe é vedado renunciar o direito a alimentos, sendo o respectivo crédito insuscetível de cessão, compensação ou penhora </a:t>
            </a:r>
          </a:p>
          <a:p>
            <a:pPr lvl="2" eaLnBrk="1" hangingPunct="1">
              <a:lnSpc>
                <a:spcPct val="80000"/>
              </a:lnSpc>
            </a:pPr>
            <a:r>
              <a:rPr lang="pt-BR" sz="1400" dirty="0"/>
              <a:t>A </a:t>
            </a:r>
            <a:r>
              <a:rPr lang="pt-BR" sz="1400" b="1" dirty="0"/>
              <a:t>renúncia</a:t>
            </a:r>
            <a:r>
              <a:rPr lang="pt-BR" sz="1400" dirty="0"/>
              <a:t> </a:t>
            </a:r>
            <a:r>
              <a:rPr lang="pt-BR" sz="1400" b="1" dirty="0"/>
              <a:t>aos alimentos decorrentes do matrimônio é válida e eficaz</a:t>
            </a:r>
            <a:r>
              <a:rPr lang="pt-BR" sz="1400" dirty="0"/>
              <a:t>, não sendo permitido que o ex-cônjuge volte a pleitear o encargo, uma vez que a prestação alimentícia assenta-se na obrigação de mútua assistência, encerrada com a separação ou o divórcio (STJ – EDCL no </a:t>
            </a:r>
            <a:r>
              <a:rPr lang="pt-BR" sz="1400" dirty="0" err="1"/>
              <a:t>REsp</a:t>
            </a:r>
            <a:r>
              <a:rPr lang="pt-BR" sz="1400" dirty="0"/>
              <a:t> 832902. </a:t>
            </a:r>
            <a:r>
              <a:rPr lang="pt-BR" sz="1400" dirty="0" err="1"/>
              <a:t>Rel</a:t>
            </a:r>
            <a:r>
              <a:rPr lang="pt-BR" sz="1400" dirty="0"/>
              <a:t>: Min. João Otávio de Noronha. DJ 06/10/09).</a:t>
            </a:r>
          </a:p>
          <a:p>
            <a:pPr lvl="2" eaLnBrk="1" hangingPunct="1">
              <a:lnSpc>
                <a:spcPct val="80000"/>
              </a:lnSpc>
            </a:pPr>
            <a:r>
              <a:rPr lang="pt-BR" sz="1400" dirty="0"/>
              <a:t>Assim é que o titular do direito subjetivo que se desvia do sentido teleológico (finalidade ou função social) da norma que lhe ampara (excedendo aos limites do razoável) e, após ter produzido em outrem uma determinada expectativa, </a:t>
            </a:r>
            <a:r>
              <a:rPr lang="pt-BR" sz="1400" b="1" dirty="0"/>
              <a:t>contradiz seu próprio comportamento, incorre em abuso de direito encartado na máxima </a:t>
            </a:r>
            <a:r>
              <a:rPr lang="pt-BR" sz="1400" b="1" i="1" u="sng" dirty="0" err="1"/>
              <a:t>nemo</a:t>
            </a:r>
            <a:r>
              <a:rPr lang="pt-BR" sz="1400" b="1" i="1" u="sng" dirty="0"/>
              <a:t> </a:t>
            </a:r>
            <a:r>
              <a:rPr lang="pt-BR" sz="1400" b="1" i="1" u="sng" dirty="0" err="1"/>
              <a:t>potest</a:t>
            </a:r>
            <a:r>
              <a:rPr lang="pt-BR" sz="1400" b="1" i="1" u="sng" dirty="0"/>
              <a:t> </a:t>
            </a:r>
            <a:r>
              <a:rPr lang="pt-BR" sz="1400" b="1" i="1" u="sng" dirty="0" err="1"/>
              <a:t>venire</a:t>
            </a:r>
            <a:r>
              <a:rPr lang="pt-BR" sz="1400" b="1" i="1" u="sng" dirty="0"/>
              <a:t> contra </a:t>
            </a:r>
            <a:r>
              <a:rPr lang="pt-BR" sz="1400" b="1" i="1" u="sng" dirty="0" err="1"/>
              <a:t>factum</a:t>
            </a:r>
            <a:r>
              <a:rPr lang="pt-BR" sz="1400" b="1" i="1" u="sng" dirty="0"/>
              <a:t> </a:t>
            </a:r>
            <a:r>
              <a:rPr lang="pt-BR" sz="1400" b="1" i="1" u="sng" dirty="0" err="1"/>
              <a:t>proprium</a:t>
            </a:r>
            <a:r>
              <a:rPr lang="pt-BR" sz="1400" dirty="0"/>
              <a:t> (STJ – </a:t>
            </a:r>
            <a:r>
              <a:rPr lang="pt-BR" sz="1400" dirty="0" err="1"/>
              <a:t>REsp</a:t>
            </a:r>
            <a:r>
              <a:rPr lang="pt-BR" sz="1400" dirty="0"/>
              <a:t> 1143216. Rel.: Min. Luiz </a:t>
            </a:r>
            <a:r>
              <a:rPr lang="pt-BR" sz="1400" dirty="0" err="1"/>
              <a:t>Fux</a:t>
            </a:r>
            <a:r>
              <a:rPr lang="pt-BR" sz="1400" dirty="0"/>
              <a:t>. DJ 09/04/10).</a:t>
            </a:r>
          </a:p>
          <a:p>
            <a:pPr lvl="2" eaLnBrk="1" hangingPunct="1">
              <a:lnSpc>
                <a:spcPct val="80000"/>
              </a:lnSpc>
              <a:buFont typeface="Wingdings" pitchFamily="-84" charset="2"/>
              <a:buNone/>
            </a:pPr>
            <a:endParaRPr lang="en-US" sz="1400" dirty="0"/>
          </a:p>
          <a:p>
            <a:pPr eaLnBrk="1" hangingPunct="1">
              <a:lnSpc>
                <a:spcPct val="80000"/>
              </a:lnSpc>
            </a:pPr>
            <a:r>
              <a:rPr lang="pt-BR" sz="1800" b="1" dirty="0"/>
              <a:t>Art. 1.708 (CC)</a:t>
            </a:r>
            <a:r>
              <a:rPr lang="pt-BR" sz="1800" dirty="0"/>
              <a:t>. Com o casamento, a união estável ou o concubinato do credor, cessa o dever de prestar alimentos. </a:t>
            </a:r>
            <a:r>
              <a:rPr lang="pt-BR" sz="1800" b="1" dirty="0"/>
              <a:t>Parágrafo único</a:t>
            </a:r>
            <a:r>
              <a:rPr lang="pt-BR" sz="1800" dirty="0"/>
              <a:t>. Com relação ao credor cessa, também, o direito a alimentos, se tiver procedimento indigno em relação ao devedor. </a:t>
            </a:r>
          </a:p>
        </p:txBody>
      </p:sp>
    </p:spTree>
    <p:extLst>
      <p:ext uri="{BB962C8B-B14F-4D97-AF65-F5344CB8AC3E}">
        <p14:creationId xmlns:p14="http://schemas.microsoft.com/office/powerpoint/2010/main" val="156012803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idx="4294967295"/>
          </p:nvPr>
        </p:nvSpPr>
        <p:spPr>
          <a:xfrm>
            <a:off x="609600" y="762000"/>
            <a:ext cx="10972800" cy="1371600"/>
          </a:xfrm>
        </p:spPr>
        <p:txBody>
          <a:bodyPr/>
          <a:lstStyle/>
          <a:p>
            <a:pPr eaLnBrk="1" hangingPunct="1"/>
            <a:r>
              <a:rPr lang="en-US" sz="2500" b="1" dirty="0"/>
              <a:t>O </a:t>
            </a:r>
            <a:r>
              <a:rPr lang="en-US" sz="2500" b="1" i="1" dirty="0"/>
              <a:t>QUANTUM </a:t>
            </a:r>
            <a:r>
              <a:rPr lang="en-US" sz="2500" b="1" dirty="0"/>
              <a:t>E A NÃO CONSTITUIÇÃO DE SOCIEDADE COM O ALIMENTANTE</a:t>
            </a:r>
            <a:endParaRPr lang="pt-BR" sz="2500" b="1" i="1" dirty="0"/>
          </a:p>
        </p:txBody>
      </p:sp>
      <p:sp>
        <p:nvSpPr>
          <p:cNvPr id="53251" name="Text Box 4"/>
          <p:cNvSpPr txBox="1">
            <a:spLocks noChangeArrowheads="1"/>
          </p:cNvSpPr>
          <p:nvPr/>
        </p:nvSpPr>
        <p:spPr bwMode="auto">
          <a:xfrm>
            <a:off x="814918" y="2565401"/>
            <a:ext cx="10850033" cy="366713"/>
          </a:xfrm>
          <a:prstGeom prst="rect">
            <a:avLst/>
          </a:prstGeom>
          <a:noFill/>
          <a:ln w="9525">
            <a:noFill/>
            <a:miter lim="800000"/>
            <a:headEnd/>
            <a:tailEnd/>
          </a:ln>
        </p:spPr>
        <p:txBody>
          <a:bodyPr>
            <a:prstTxWarp prst="textNoShape">
              <a:avLst/>
            </a:prstTxWarp>
            <a:spAutoFit/>
          </a:bodyPr>
          <a:lstStyle/>
          <a:p>
            <a:pPr>
              <a:spcBef>
                <a:spcPct val="50000"/>
              </a:spcBef>
              <a:buFontTx/>
              <a:buChar char="•"/>
            </a:pPr>
            <a:endParaRPr lang="pt-PT"/>
          </a:p>
        </p:txBody>
      </p:sp>
      <p:sp>
        <p:nvSpPr>
          <p:cNvPr id="53252" name="Text Box 6"/>
          <p:cNvSpPr txBox="1">
            <a:spLocks noChangeArrowheads="1"/>
          </p:cNvSpPr>
          <p:nvPr/>
        </p:nvSpPr>
        <p:spPr bwMode="auto">
          <a:xfrm>
            <a:off x="719667" y="2209800"/>
            <a:ext cx="11040533" cy="3222421"/>
          </a:xfrm>
          <a:prstGeom prst="rect">
            <a:avLst/>
          </a:prstGeom>
          <a:noFill/>
          <a:ln w="9525">
            <a:noFill/>
            <a:miter lim="800000"/>
            <a:headEnd/>
            <a:tailEnd/>
          </a:ln>
        </p:spPr>
        <p:txBody>
          <a:bodyPr>
            <a:prstTxWarp prst="textNoShape">
              <a:avLst/>
            </a:prstTxWarp>
            <a:spAutoFit/>
          </a:bodyPr>
          <a:lstStyle/>
          <a:p>
            <a:pPr lvl="1">
              <a:spcBef>
                <a:spcPct val="20000"/>
              </a:spcBef>
              <a:buClr>
                <a:schemeClr val="bg2"/>
              </a:buClr>
              <a:buSzPct val="75000"/>
              <a:buFont typeface="Wingdings" pitchFamily="-84" charset="2"/>
              <a:buChar char="n"/>
            </a:pPr>
            <a:r>
              <a:rPr lang="pt-BR" sz="3600" dirty="0"/>
              <a:t> DISPONIBILIDADE</a:t>
            </a:r>
          </a:p>
          <a:p>
            <a:pPr lvl="1">
              <a:spcBef>
                <a:spcPct val="20000"/>
              </a:spcBef>
              <a:buClr>
                <a:schemeClr val="bg2"/>
              </a:buClr>
              <a:buSzPct val="75000"/>
              <a:buFont typeface="Wingdings" pitchFamily="-84" charset="2"/>
              <a:buChar char="n"/>
            </a:pPr>
            <a:r>
              <a:rPr lang="en-US" sz="3600" dirty="0"/>
              <a:t> NECESSIDADE</a:t>
            </a:r>
          </a:p>
          <a:p>
            <a:pPr lvl="2">
              <a:spcBef>
                <a:spcPct val="20000"/>
              </a:spcBef>
              <a:buClr>
                <a:schemeClr val="bg2"/>
              </a:buClr>
              <a:buSzPct val="75000"/>
              <a:buFont typeface="Wingdings" pitchFamily="-84" charset="2"/>
              <a:buChar char="n"/>
            </a:pPr>
            <a:r>
              <a:rPr lang="en-US" sz="3600" b="1" dirty="0"/>
              <a:t> PROPORCIONALIDADE</a:t>
            </a:r>
            <a:endParaRPr lang="pt-BR" sz="3600" b="1" dirty="0"/>
          </a:p>
          <a:p>
            <a:pPr marL="1600200" lvl="3" indent="-228600">
              <a:spcBef>
                <a:spcPct val="50000"/>
              </a:spcBef>
            </a:pPr>
            <a:r>
              <a:rPr lang="pt-BR" b="1" dirty="0"/>
              <a:t>Art. 1.694 (CC)</a:t>
            </a:r>
            <a:r>
              <a:rPr lang="pt-BR" dirty="0"/>
              <a:t>. Podem os parentes, os cônjuges ou companheiros pedir uns aos outros os alimentos de que necessitem para viver de modo compatível com a sua condição social, inclusive para atender às necessidades de sua educação. </a:t>
            </a:r>
            <a:r>
              <a:rPr lang="pt-BR" b="1" dirty="0"/>
              <a:t>	§ 1º </a:t>
            </a:r>
            <a:r>
              <a:rPr lang="pt-BR" dirty="0"/>
              <a:t>Os alimentos devem ser fixados na proporção das necessidades do reclamante e dos recursos da pessoa obrigada. </a:t>
            </a:r>
          </a:p>
        </p:txBody>
      </p:sp>
    </p:spTree>
    <p:extLst>
      <p:ext uri="{BB962C8B-B14F-4D97-AF65-F5344CB8AC3E}">
        <p14:creationId xmlns:p14="http://schemas.microsoft.com/office/powerpoint/2010/main" val="53199872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609600" y="838200"/>
            <a:ext cx="10972800" cy="1143000"/>
          </a:xfrm>
        </p:spPr>
        <p:txBody>
          <a:bodyPr/>
          <a:lstStyle/>
          <a:p>
            <a:pPr eaLnBrk="1" hangingPunct="1"/>
            <a:r>
              <a:rPr lang="en-US" sz="2500" b="1" dirty="0"/>
              <a:t>PAGAMENTO INDEVIDO E ENRIQUECIMENTO SEM CAUSA</a:t>
            </a:r>
            <a:endParaRPr lang="pt-BR" sz="2500" b="1" dirty="0"/>
          </a:p>
        </p:txBody>
      </p:sp>
      <p:sp>
        <p:nvSpPr>
          <p:cNvPr id="56323" name="Rectangle 3"/>
          <p:cNvSpPr>
            <a:spLocks noGrp="1" noChangeArrowheads="1"/>
          </p:cNvSpPr>
          <p:nvPr>
            <p:ph type="body" idx="1"/>
          </p:nvPr>
        </p:nvSpPr>
        <p:spPr>
          <a:xfrm>
            <a:off x="609600" y="1981200"/>
            <a:ext cx="10972800" cy="4687888"/>
          </a:xfrm>
        </p:spPr>
        <p:txBody>
          <a:bodyPr/>
          <a:lstStyle/>
          <a:p>
            <a:pPr eaLnBrk="1" hangingPunct="1">
              <a:lnSpc>
                <a:spcPct val="80000"/>
              </a:lnSpc>
            </a:pPr>
            <a:r>
              <a:rPr lang="pt-BR" sz="1600" b="1"/>
              <a:t>Art. 884 (CC)</a:t>
            </a:r>
            <a:r>
              <a:rPr lang="pt-BR" sz="1600"/>
              <a:t>. Aquele que, </a:t>
            </a:r>
            <a:r>
              <a:rPr lang="pt-BR" sz="1600" u="sng"/>
              <a:t>sem justa causa</a:t>
            </a:r>
            <a:r>
              <a:rPr lang="pt-BR" sz="1600"/>
              <a:t>, se enriquecer à custa de outrem, </a:t>
            </a:r>
            <a:r>
              <a:rPr lang="pt-BR" sz="1600" u="sng"/>
              <a:t>será obrigado a restituir</a:t>
            </a:r>
            <a:r>
              <a:rPr lang="pt-BR" sz="1600"/>
              <a:t> o indevidamente auferido, feita a atualização dos valores monetários. </a:t>
            </a:r>
          </a:p>
          <a:p>
            <a:pPr eaLnBrk="1" hangingPunct="1">
              <a:lnSpc>
                <a:spcPct val="80000"/>
              </a:lnSpc>
            </a:pPr>
            <a:r>
              <a:rPr lang="pt-BR" sz="1600" b="1"/>
              <a:t>Art. 885 (CC)</a:t>
            </a:r>
            <a:r>
              <a:rPr lang="pt-BR" sz="1600"/>
              <a:t>. A restituição </a:t>
            </a:r>
            <a:r>
              <a:rPr lang="pt-BR" sz="1600" u="sng"/>
              <a:t>é devida</a:t>
            </a:r>
            <a:r>
              <a:rPr lang="pt-BR" sz="1600"/>
              <a:t>, não só quando </a:t>
            </a:r>
            <a:r>
              <a:rPr lang="pt-BR" sz="1600" u="sng"/>
              <a:t>não tenha havido causa</a:t>
            </a:r>
            <a:r>
              <a:rPr lang="pt-BR" sz="1600"/>
              <a:t> que justifique o enriquecimento, </a:t>
            </a:r>
            <a:r>
              <a:rPr lang="pt-BR" sz="1600" u="sng"/>
              <a:t>mas também se esta deixou de existir</a:t>
            </a:r>
            <a:r>
              <a:rPr lang="pt-BR" sz="1600"/>
              <a:t>. </a:t>
            </a:r>
          </a:p>
          <a:p>
            <a:pPr eaLnBrk="1" hangingPunct="1">
              <a:lnSpc>
                <a:spcPct val="80000"/>
              </a:lnSpc>
            </a:pPr>
            <a:r>
              <a:rPr lang="pt-BR" sz="1600" b="1"/>
              <a:t>Art. 964 (CC). </a:t>
            </a:r>
            <a:r>
              <a:rPr lang="pt-BR" sz="1600"/>
              <a:t>Todo aquele que recebeu o que lhe não era devido fica obrigado a restituir </a:t>
            </a:r>
          </a:p>
          <a:p>
            <a:pPr eaLnBrk="1" hangingPunct="1">
              <a:lnSpc>
                <a:spcPct val="80000"/>
              </a:lnSpc>
            </a:pPr>
            <a:r>
              <a:rPr lang="pt-BR" sz="1600" b="1"/>
              <a:t>Art. 206 (CC).</a:t>
            </a:r>
            <a:r>
              <a:rPr lang="pt-BR" sz="1600"/>
              <a:t> Prescreve: </a:t>
            </a:r>
            <a:r>
              <a:rPr lang="pt-BR" sz="1600" b="1"/>
              <a:t>§ 3º </a:t>
            </a:r>
            <a:r>
              <a:rPr lang="pt-BR" sz="1600"/>
              <a:t>Em três anos: </a:t>
            </a:r>
            <a:r>
              <a:rPr lang="pt-BR" sz="1600" b="1"/>
              <a:t>IV</a:t>
            </a:r>
            <a:r>
              <a:rPr lang="pt-BR" sz="1600"/>
              <a:t> - a pretensão de ressarcimento de enriquecimento sem causa;</a:t>
            </a:r>
            <a:r>
              <a:rPr lang="pt-BR" sz="1200"/>
              <a:t> </a:t>
            </a:r>
          </a:p>
          <a:p>
            <a:pPr eaLnBrk="1" hangingPunct="1">
              <a:lnSpc>
                <a:spcPct val="80000"/>
              </a:lnSpc>
            </a:pPr>
            <a:r>
              <a:rPr lang="pt-BR" sz="2000"/>
              <a:t>AGRAVO DE INSTRUMENTO. ALIMENTOS. REDUCAO. INOCORRENCIA. </a:t>
            </a:r>
            <a:r>
              <a:rPr lang="pt-BR" sz="2000" u="sng"/>
              <a:t>PAGAMENTO INDEVIDO. ATRASADOS. COMPENSACAO. </a:t>
            </a:r>
            <a:r>
              <a:rPr lang="pt-BR" sz="2000"/>
              <a:t>CASO CONCRETO. POSSIBILIDADE. </a:t>
            </a:r>
            <a:r>
              <a:rPr lang="pt-BR" sz="2000" b="1"/>
              <a:t>ALIMENTOS INDEVIDAMENTE PAGOS A GENITORA, PORQUE RELATIVOS AO FILHO QUE SE ENCONTRAVA NA COMPANHIA DO PAI.</a:t>
            </a:r>
            <a:r>
              <a:rPr lang="pt-BR" sz="2000"/>
              <a:t> AFIGURA-SE PLENAMENTE ADEQUADA AO DETALHE A MEDIDA JUDICIAL DETERMINATIVA DA COMPENSACAO, NOLEVANTAMENTO RELATIVO AOS ATRASADOS (TJRS. AI 597243617. Rel.: Breno Moreira Mussi. DJ 05/03/08). </a:t>
            </a:r>
          </a:p>
        </p:txBody>
      </p:sp>
    </p:spTree>
    <p:extLst>
      <p:ext uri="{BB962C8B-B14F-4D97-AF65-F5344CB8AC3E}">
        <p14:creationId xmlns:p14="http://schemas.microsoft.com/office/powerpoint/2010/main" val="172348061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75545"/>
            <a:ext cx="10515600" cy="1325563"/>
          </a:xfrm>
        </p:spPr>
        <p:txBody>
          <a:bodyPr>
            <a:normAutofit/>
          </a:bodyPr>
          <a:lstStyle/>
          <a:p>
            <a:r>
              <a:rPr lang="pt-BR" sz="3000" dirty="0" smtClean="0"/>
              <a:t>MUDANÇA GUARDA NO CURSO DA AÇÃO</a:t>
            </a:r>
            <a:endParaRPr lang="pt-BR" sz="3000" dirty="0"/>
          </a:p>
        </p:txBody>
      </p:sp>
      <p:sp>
        <p:nvSpPr>
          <p:cNvPr id="3" name="Espaço Reservado para Conteúdo 2"/>
          <p:cNvSpPr>
            <a:spLocks noGrp="1"/>
          </p:cNvSpPr>
          <p:nvPr>
            <p:ph idx="1"/>
          </p:nvPr>
        </p:nvSpPr>
        <p:spPr>
          <a:xfrm>
            <a:off x="838200" y="1636045"/>
            <a:ext cx="10515600" cy="4351338"/>
          </a:xfrm>
        </p:spPr>
        <p:txBody>
          <a:bodyPr/>
          <a:lstStyle/>
          <a:p>
            <a:r>
              <a:rPr lang="pt-BR" sz="1800" dirty="0"/>
              <a:t>EXECUÇÃO. ALIMENTOS. MENOR. ALTERAÇÃO DA GUARDA. PERDA SUPERVENIENTE DO INTERESSE DE AGIR. EXTINÇÃO DO PROCESSO. ART. 267 , INCISO IV DO CPC. .... determinando a alteração da guarda do menor e, por </a:t>
            </a:r>
            <a:r>
              <a:rPr lang="pt-BR" sz="1800" dirty="0" err="1"/>
              <a:t>conseqüência</a:t>
            </a:r>
            <a:r>
              <a:rPr lang="pt-BR" sz="1800" dirty="0"/>
              <a:t>, a liberação do pai de prestar pensão alimentícia, impõe-se a extinção do processo de execução movido contra o genitor em razão da perda superveniente do interesse de agir (TJDF. APC 20120110894696. DJ 16/03/15).</a:t>
            </a:r>
          </a:p>
          <a:p>
            <a:r>
              <a:rPr lang="pt-BR" sz="1800" dirty="0"/>
              <a:t>		E,</a:t>
            </a:r>
          </a:p>
          <a:p>
            <a:r>
              <a:rPr lang="pt-BR" sz="1800" dirty="0"/>
              <a:t>PROCESSUAL CIVIL. EXECUÇÃO. ALIMENTOS. ALTERAÇÃO DE GUARDA. PERDA SUPERVENIENTE DO INTERESSE DE AGIR. I - TRATANDO-SE DE EXECUÇÃO VISANDO O RECEBIMENTO DE ALIMENTOS DESTINADOS A FILHA, NÃO A SUA GENITORA, A ALTERAÇÃO DA GUARDA NO CURSO DA AÇÃO, COM O SEU DEFERIMENTO AO EXECUTADO, IMPLICA EM PERDA SUPERVENIENTE DO INTERESSE DE AGIR (TJSC. AC 444268. DJ 10/03/09).</a:t>
            </a:r>
            <a:endParaRPr lang="pt-BR" sz="1800" dirty="0">
              <a:effectLst/>
            </a:endParaRPr>
          </a:p>
        </p:txBody>
      </p:sp>
    </p:spTree>
    <p:extLst>
      <p:ext uri="{BB962C8B-B14F-4D97-AF65-F5344CB8AC3E}">
        <p14:creationId xmlns:p14="http://schemas.microsoft.com/office/powerpoint/2010/main" val="294623811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91477" y="26687"/>
            <a:ext cx="10972800" cy="1143000"/>
          </a:xfrm>
        </p:spPr>
        <p:txBody>
          <a:bodyPr/>
          <a:lstStyle/>
          <a:p>
            <a:r>
              <a:rPr lang="pt-BR" dirty="0" smtClean="0"/>
              <a:t>RETROATIVIDADE (??)</a:t>
            </a:r>
            <a:endParaRPr lang="pt-BR" dirty="0"/>
          </a:p>
        </p:txBody>
      </p:sp>
      <p:sp>
        <p:nvSpPr>
          <p:cNvPr id="3" name="Espaço Reservado para Conteúdo 2"/>
          <p:cNvSpPr>
            <a:spLocks noGrp="1"/>
          </p:cNvSpPr>
          <p:nvPr>
            <p:ph idx="1"/>
          </p:nvPr>
        </p:nvSpPr>
        <p:spPr/>
        <p:txBody>
          <a:bodyPr/>
          <a:lstStyle/>
          <a:p>
            <a:r>
              <a:rPr lang="pt-BR" sz="1600" dirty="0" smtClean="0"/>
              <a:t>Art. 13 (lei alimentos). </a:t>
            </a:r>
            <a:r>
              <a:rPr lang="pt-BR" sz="1600" b="1" dirty="0" smtClean="0"/>
              <a:t>§ </a:t>
            </a:r>
            <a:r>
              <a:rPr lang="pt-BR" sz="1600" b="1" dirty="0"/>
              <a:t>2º</a:t>
            </a:r>
            <a:r>
              <a:rPr lang="pt-BR" sz="1600" dirty="0"/>
              <a:t>. Em qualquer caso, os alimentos fixados retroagem à data da citação.</a:t>
            </a:r>
            <a:endParaRPr lang="pt-BR" sz="1600" dirty="0" smtClean="0"/>
          </a:p>
          <a:p>
            <a:pPr marL="0" indent="0">
              <a:buNone/>
            </a:pPr>
            <a:endParaRPr lang="pt-BR" sz="1600" dirty="0" smtClean="0"/>
          </a:p>
          <a:p>
            <a:pPr marL="400050" lvl="1" indent="0">
              <a:buNone/>
            </a:pPr>
            <a:r>
              <a:rPr lang="pt-BR" sz="1600" dirty="0"/>
              <a:t>Fixados os </a:t>
            </a:r>
            <a:r>
              <a:rPr lang="pt-BR" sz="1600" b="1" dirty="0"/>
              <a:t>alimentos</a:t>
            </a:r>
            <a:r>
              <a:rPr lang="pt-BR" sz="1600" dirty="0"/>
              <a:t> </a:t>
            </a:r>
            <a:r>
              <a:rPr lang="pt-BR" sz="1600" b="1" dirty="0"/>
              <a:t>definitivos</a:t>
            </a:r>
            <a:r>
              <a:rPr lang="pt-BR" sz="1600" dirty="0"/>
              <a:t> em valor inferior ao dos provisórios, retroagirão </a:t>
            </a:r>
            <a:r>
              <a:rPr lang="pt-BR" sz="1600" b="1" dirty="0"/>
              <a:t>à</a:t>
            </a:r>
            <a:r>
              <a:rPr lang="pt-BR" sz="1600" dirty="0"/>
              <a:t> data da </a:t>
            </a:r>
            <a:r>
              <a:rPr lang="pt-BR" sz="1600" b="1" dirty="0"/>
              <a:t>citação</a:t>
            </a:r>
            <a:r>
              <a:rPr lang="pt-BR" sz="1600" dirty="0"/>
              <a:t>, ressalvadas as possíveis prestações já quitadas em virtude da </a:t>
            </a:r>
            <a:r>
              <a:rPr lang="pt-BR" sz="1600" dirty="0" err="1"/>
              <a:t>irrepetibilidade</a:t>
            </a:r>
            <a:r>
              <a:rPr lang="pt-BR" sz="1600" dirty="0"/>
              <a:t> daquilo </a:t>
            </a:r>
            <a:r>
              <a:rPr lang="pt-BR" sz="1600" dirty="0" smtClean="0"/>
              <a:t>que </a:t>
            </a:r>
            <a:r>
              <a:rPr lang="pt-BR" sz="1600" dirty="0"/>
              <a:t>já foi </a:t>
            </a:r>
            <a:r>
              <a:rPr lang="pt-BR" sz="1600" dirty="0" smtClean="0"/>
              <a:t>pago </a:t>
            </a:r>
            <a:r>
              <a:rPr lang="pt-BR" sz="1600" dirty="0"/>
              <a:t>(STJ, </a:t>
            </a:r>
            <a:r>
              <a:rPr lang="pt-BR" sz="1600" dirty="0" err="1"/>
              <a:t>REsp</a:t>
            </a:r>
            <a:r>
              <a:rPr lang="pt-BR" sz="1600" dirty="0"/>
              <a:t> 209.098/RJ, </a:t>
            </a:r>
            <a:r>
              <a:rPr lang="pt-BR" sz="1600" dirty="0" err="1"/>
              <a:t>relª</a:t>
            </a:r>
            <a:r>
              <a:rPr lang="pt-BR" sz="1600" dirty="0"/>
              <a:t> Minª NANCY ANDRIGHI, j. em 14.12.2004).</a:t>
            </a:r>
            <a:endParaRPr lang="pt-BR" sz="1600" dirty="0" smtClean="0"/>
          </a:p>
          <a:p>
            <a:pPr marL="0" indent="0">
              <a:buNone/>
            </a:pPr>
            <a:endParaRPr lang="pt-BR" sz="1600" dirty="0"/>
          </a:p>
          <a:p>
            <a:r>
              <a:rPr lang="pt-BR" sz="1600" dirty="0" smtClean="0"/>
              <a:t>Alimentos </a:t>
            </a:r>
            <a:r>
              <a:rPr lang="pt-BR" sz="1600" dirty="0"/>
              <a:t>provisórios e definitivos. Efeito retroativo da sentença que promove a majoração do valor. 1.- Na linha dos precedentes desta Corte, os alimentos definitivos, quando fixados em valor inferior ao dos provisórios, não geram para o alimentante o direito de pleitear o que foi pago a maior, tendo em vista </a:t>
            </a:r>
            <a:r>
              <a:rPr lang="pt-BR" sz="1600" dirty="0" err="1"/>
              <a:t>irrepetibilidade</a:t>
            </a:r>
            <a:r>
              <a:rPr lang="pt-BR" sz="1600" dirty="0"/>
              <a:t> própria da verba alimentar. 2.- Todavia, quando fixados definitivamente em valor superior ao dos provisórios, terão efeito retroativo (Lei 5.478/68, art. 13, § 2º),facultando-se ao credor pleitear a diferença. 3.- Recurso Especial provido para assegurar a retroatividade do valor maior, fixado pela sentença. (STJ - </a:t>
            </a:r>
            <a:r>
              <a:rPr lang="pt-BR" sz="1600" dirty="0" err="1"/>
              <a:t>REsp</a:t>
            </a:r>
            <a:r>
              <a:rPr lang="pt-BR" sz="1600" dirty="0"/>
              <a:t> 1318844 PR 2011/0179694-9, Relator Ministro Sidnei Beneti, T3, J. 07/03/2013).</a:t>
            </a:r>
          </a:p>
          <a:p>
            <a:endParaRPr lang="pt-BR" dirty="0"/>
          </a:p>
        </p:txBody>
      </p:sp>
    </p:spTree>
    <p:extLst>
      <p:ext uri="{BB962C8B-B14F-4D97-AF65-F5344CB8AC3E}">
        <p14:creationId xmlns:p14="http://schemas.microsoft.com/office/powerpoint/2010/main" val="153067120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09600" y="762000"/>
            <a:ext cx="10972800" cy="1143000"/>
          </a:xfrm>
        </p:spPr>
        <p:txBody>
          <a:bodyPr/>
          <a:lstStyle/>
          <a:p>
            <a:r>
              <a:rPr lang="pt-BR" b="1" dirty="0"/>
              <a:t>TERMO INICIAL</a:t>
            </a:r>
          </a:p>
        </p:txBody>
      </p:sp>
      <p:sp>
        <p:nvSpPr>
          <p:cNvPr id="34819" name="Rectangle 3"/>
          <p:cNvSpPr>
            <a:spLocks noGrp="1" noChangeArrowheads="1"/>
          </p:cNvSpPr>
          <p:nvPr>
            <p:ph type="body" idx="1"/>
          </p:nvPr>
        </p:nvSpPr>
        <p:spPr/>
        <p:txBody>
          <a:bodyPr/>
          <a:lstStyle/>
          <a:p>
            <a:pPr>
              <a:lnSpc>
                <a:spcPct val="90000"/>
              </a:lnSpc>
            </a:pPr>
            <a:r>
              <a:rPr lang="pt-BR" sz="2800"/>
              <a:t>Os </a:t>
            </a:r>
            <a:r>
              <a:rPr lang="pt-BR" sz="2800" b="1"/>
              <a:t>alimentos</a:t>
            </a:r>
            <a:r>
              <a:rPr lang="pt-BR" sz="2800"/>
              <a:t> provisórios decorrentes do poder familiar (quando haja prova pré-constituída da paternidade, portanto) tem seu </a:t>
            </a:r>
            <a:r>
              <a:rPr lang="pt-BR" sz="2800" b="1"/>
              <a:t>termo</a:t>
            </a:r>
            <a:r>
              <a:rPr lang="pt-BR" sz="2800"/>
              <a:t> </a:t>
            </a:r>
            <a:r>
              <a:rPr lang="pt-BR" sz="2800" b="1"/>
              <a:t>inicial</a:t>
            </a:r>
            <a:r>
              <a:rPr lang="pt-BR" sz="2800"/>
              <a:t> com a fixação da verba alimentar provisória e não com a citação do devedor, pois inequívoca a prévia ciência deste acerca de seu dever primordial de sustento dos filhos menores  (AI/TJSC – 2009062076-8. Rel.: Henry Petri Jr. Dj 15/06/10)</a:t>
            </a:r>
          </a:p>
        </p:txBody>
      </p:sp>
    </p:spTree>
    <p:extLst>
      <p:ext uri="{BB962C8B-B14F-4D97-AF65-F5344CB8AC3E}">
        <p14:creationId xmlns:p14="http://schemas.microsoft.com/office/powerpoint/2010/main" val="1169695268"/>
      </p:ext>
    </p:extLst>
  </p:cSld>
  <p:clrMapOvr>
    <a:masterClrMapping/>
  </p:clrMapOvr>
  <p:transition xmlns:p14="http://schemas.microsoft.com/office/powerpoint/2010/mai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609600" y="-76200"/>
            <a:ext cx="10972800" cy="1143000"/>
          </a:xfrm>
        </p:spPr>
        <p:txBody>
          <a:bodyPr/>
          <a:lstStyle/>
          <a:p>
            <a:pPr eaLnBrk="1" hangingPunct="1"/>
            <a:r>
              <a:rPr lang="en-US" b="1" dirty="0"/>
              <a:t>FONTES</a:t>
            </a:r>
            <a:endParaRPr lang="pt-BR" b="1" dirty="0"/>
          </a:p>
        </p:txBody>
      </p:sp>
      <p:sp>
        <p:nvSpPr>
          <p:cNvPr id="20483" name="Rectangle 3"/>
          <p:cNvSpPr>
            <a:spLocks noGrp="1" noChangeArrowheads="1"/>
          </p:cNvSpPr>
          <p:nvPr>
            <p:ph type="body" idx="4294967295"/>
          </p:nvPr>
        </p:nvSpPr>
        <p:spPr/>
        <p:txBody>
          <a:bodyPr/>
          <a:lstStyle/>
          <a:p>
            <a:pPr eaLnBrk="1" hangingPunct="1">
              <a:lnSpc>
                <a:spcPct val="90000"/>
              </a:lnSpc>
            </a:pPr>
            <a:r>
              <a:rPr lang="en-US" sz="2800" b="1"/>
              <a:t>Legítimos ou legais: </a:t>
            </a:r>
            <a:r>
              <a:rPr lang="en-US" sz="2800"/>
              <a:t>decorre de lei por força do parentesto consanguineo ou civil – parentes, cônjuges e companheiros</a:t>
            </a:r>
          </a:p>
          <a:p>
            <a:pPr eaLnBrk="1" hangingPunct="1">
              <a:lnSpc>
                <a:spcPct val="90000"/>
              </a:lnSpc>
            </a:pPr>
            <a:r>
              <a:rPr lang="en-US" sz="2800" b="1"/>
              <a:t>Convencionais: </a:t>
            </a:r>
            <a:r>
              <a:rPr lang="en-US" sz="2800"/>
              <a:t>razão de contrato – convenção entre as partes</a:t>
            </a:r>
          </a:p>
          <a:p>
            <a:pPr eaLnBrk="1" hangingPunct="1">
              <a:lnSpc>
                <a:spcPct val="90000"/>
              </a:lnSpc>
            </a:pPr>
            <a:r>
              <a:rPr lang="en-US" sz="2800" b="1"/>
              <a:t>Testamentários</a:t>
            </a:r>
            <a:r>
              <a:rPr lang="en-US" sz="2800"/>
              <a:t>: por disposição de última vontade</a:t>
            </a:r>
          </a:p>
          <a:p>
            <a:pPr eaLnBrk="1" hangingPunct="1">
              <a:lnSpc>
                <a:spcPct val="90000"/>
              </a:lnSpc>
            </a:pPr>
            <a:r>
              <a:rPr lang="en-US" sz="2800" b="1"/>
              <a:t>Ressarcitórios ou indenizatórios: </a:t>
            </a:r>
            <a:r>
              <a:rPr lang="en-US" sz="2800"/>
              <a:t>decorrentes de ato ilícito</a:t>
            </a:r>
            <a:endParaRPr lang="pt-BR" sz="2800" b="1"/>
          </a:p>
        </p:txBody>
      </p:sp>
    </p:spTree>
    <p:extLst>
      <p:ext uri="{BB962C8B-B14F-4D97-AF65-F5344CB8AC3E}">
        <p14:creationId xmlns:p14="http://schemas.microsoft.com/office/powerpoint/2010/main" val="314456297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884767" y="2921000"/>
            <a:ext cx="10972800" cy="1371600"/>
          </a:xfrm>
        </p:spPr>
        <p:txBody>
          <a:bodyPr/>
          <a:lstStyle/>
          <a:p>
            <a:r>
              <a:rPr lang="en-US" sz="4000" b="1" dirty="0" smtClean="0"/>
              <a:t>EXECUÇÃO </a:t>
            </a:r>
            <a:endParaRPr lang="pt-BR" sz="4000" b="1" dirty="0"/>
          </a:p>
        </p:txBody>
      </p:sp>
    </p:spTree>
    <p:extLst>
      <p:ext uri="{BB962C8B-B14F-4D97-AF65-F5344CB8AC3E}">
        <p14:creationId xmlns:p14="http://schemas.microsoft.com/office/powerpoint/2010/main" val="381755516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91477" y="0"/>
            <a:ext cx="10972800" cy="1143000"/>
          </a:xfrm>
        </p:spPr>
        <p:txBody>
          <a:bodyPr/>
          <a:lstStyle/>
          <a:p>
            <a:r>
              <a:rPr lang="pt-BR" dirty="0" smtClean="0"/>
              <a:t>JUDICIAL OU EXTRAJUDICIAL</a:t>
            </a:r>
            <a:endParaRPr lang="pt-BR" dirty="0"/>
          </a:p>
        </p:txBody>
      </p:sp>
      <p:sp>
        <p:nvSpPr>
          <p:cNvPr id="3" name="Espaço Reservado para Conteúdo 2"/>
          <p:cNvSpPr>
            <a:spLocks noGrp="1"/>
          </p:cNvSpPr>
          <p:nvPr>
            <p:ph idx="1"/>
          </p:nvPr>
        </p:nvSpPr>
        <p:spPr/>
        <p:txBody>
          <a:bodyPr/>
          <a:lstStyle/>
          <a:p>
            <a:pPr marL="342900" lvl="3" indent="-342900">
              <a:buFont typeface="Arial" charset="0"/>
              <a:buChar char="•"/>
            </a:pPr>
            <a:r>
              <a:rPr lang="pt-BR" sz="1600" b="1" dirty="0"/>
              <a:t>Art. 911 (NCPC). </a:t>
            </a:r>
            <a:r>
              <a:rPr lang="pt-BR" sz="1600" dirty="0"/>
              <a:t>Na execução fundada em título executivo </a:t>
            </a:r>
            <a:r>
              <a:rPr lang="pt-BR" sz="1600" dirty="0" err="1"/>
              <a:t>exrtrajudicial</a:t>
            </a:r>
            <a:r>
              <a:rPr lang="pt-BR" sz="1600" dirty="0"/>
              <a:t> que contenha obrigação alimentar, o juiz mandará citar o executado para, em 3 (</a:t>
            </a:r>
            <a:r>
              <a:rPr lang="pt-BR" sz="1600" dirty="0" err="1"/>
              <a:t>tres</a:t>
            </a:r>
            <a:r>
              <a:rPr lang="pt-BR" sz="1600" dirty="0"/>
              <a:t>) dia, efetuar o pagamento das parcelas anteriores ao inicio da execução e das que se vencerem no seu curso, provar que o fez ou justificar a impossibilidade de fazê-lo. </a:t>
            </a:r>
            <a:endParaRPr lang="pt-BR" sz="1600" dirty="0" smtClean="0"/>
          </a:p>
          <a:p>
            <a:pPr marL="800100" lvl="4" indent="-342900">
              <a:buFont typeface="Arial" charset="0"/>
              <a:buChar char="•"/>
            </a:pPr>
            <a:endParaRPr lang="pt-BR" sz="1600" b="1" dirty="0"/>
          </a:p>
          <a:p>
            <a:endParaRPr lang="pt-BR" dirty="0"/>
          </a:p>
        </p:txBody>
      </p:sp>
    </p:spTree>
    <p:extLst>
      <p:ext uri="{BB962C8B-B14F-4D97-AF65-F5344CB8AC3E}">
        <p14:creationId xmlns:p14="http://schemas.microsoft.com/office/powerpoint/2010/main" val="170632375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ítulo 1"/>
          <p:cNvSpPr>
            <a:spLocks noGrp="1"/>
          </p:cNvSpPr>
          <p:nvPr>
            <p:ph type="title"/>
          </p:nvPr>
        </p:nvSpPr>
        <p:spPr>
          <a:xfrm>
            <a:off x="1775520" y="0"/>
            <a:ext cx="10972800" cy="1143000"/>
          </a:xfrm>
        </p:spPr>
        <p:txBody>
          <a:bodyPr/>
          <a:lstStyle/>
          <a:p>
            <a:r>
              <a:rPr lang="pt-BR" dirty="0" smtClean="0">
                <a:solidFill>
                  <a:srgbClr val="000000"/>
                </a:solidFill>
              </a:rPr>
              <a:t>Art. 828 (antigo 615-a)</a:t>
            </a:r>
          </a:p>
        </p:txBody>
      </p:sp>
      <p:sp>
        <p:nvSpPr>
          <p:cNvPr id="23555" name="Espaço Reservado para Conteúdo 2"/>
          <p:cNvSpPr>
            <a:spLocks noGrp="1"/>
          </p:cNvSpPr>
          <p:nvPr>
            <p:ph idx="1"/>
          </p:nvPr>
        </p:nvSpPr>
        <p:spPr/>
        <p:txBody>
          <a:bodyPr/>
          <a:lstStyle/>
          <a:p>
            <a:r>
              <a:rPr lang="pt-BR" b="1" dirty="0"/>
              <a:t>Art. </a:t>
            </a:r>
            <a:r>
              <a:rPr lang="pt-BR" b="1" dirty="0" smtClean="0"/>
              <a:t>828 (NCPC</a:t>
            </a:r>
            <a:r>
              <a:rPr lang="pt-BR" dirty="0" smtClean="0"/>
              <a:t>. </a:t>
            </a:r>
            <a:r>
              <a:rPr lang="pt-BR" dirty="0"/>
              <a:t>O exequente poderá obter certidão de que a execução foi admitida pelo juiz, com identificação das partes e do valor da causa, para fins de averbação no registro de imóveis, de veículos ou de outros bens sujeitos a penhora, arresto ou indisponibilidade</a:t>
            </a:r>
            <a:r>
              <a:rPr lang="pt-BR" dirty="0" smtClean="0"/>
              <a:t>.</a:t>
            </a:r>
          </a:p>
          <a:p>
            <a:endParaRPr lang="pt-BR" dirty="0" smtClean="0"/>
          </a:p>
        </p:txBody>
      </p:sp>
    </p:spTree>
    <p:extLst>
      <p:ext uri="{BB962C8B-B14F-4D97-AF65-F5344CB8AC3E}">
        <p14:creationId xmlns:p14="http://schemas.microsoft.com/office/powerpoint/2010/main" val="697600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idx="4294967295"/>
          </p:nvPr>
        </p:nvSpPr>
        <p:spPr>
          <a:xfrm>
            <a:off x="609600" y="951580"/>
            <a:ext cx="10972800" cy="1143000"/>
          </a:xfrm>
        </p:spPr>
        <p:txBody>
          <a:bodyPr/>
          <a:lstStyle/>
          <a:p>
            <a:pPr eaLnBrk="1" hangingPunct="1"/>
            <a:r>
              <a:rPr lang="en-US" sz="2500" b="1" dirty="0" smtClean="0"/>
              <a:t>PRISÃO X EXPROPRIAÇÃO: CUMPRIMENTO(S) DE SENTENÇA</a:t>
            </a:r>
            <a:br>
              <a:rPr lang="en-US" sz="2500" b="1" dirty="0" smtClean="0"/>
            </a:br>
            <a:r>
              <a:rPr lang="en-US" sz="2500" b="1" dirty="0" smtClean="0"/>
              <a:t>- </a:t>
            </a:r>
            <a:r>
              <a:rPr lang="en-US" sz="2500" b="1" dirty="0"/>
              <a:t>OBJETIVOS </a:t>
            </a:r>
            <a:r>
              <a:rPr lang="en-US" sz="2500" b="1" dirty="0" smtClean="0"/>
              <a:t>DISTINTOS -</a:t>
            </a:r>
            <a:endParaRPr lang="pt-BR" sz="2500" b="1" dirty="0"/>
          </a:p>
        </p:txBody>
      </p:sp>
      <p:sp>
        <p:nvSpPr>
          <p:cNvPr id="59395" name="Rectangle 3"/>
          <p:cNvSpPr>
            <a:spLocks noGrp="1" noChangeArrowheads="1"/>
          </p:cNvSpPr>
          <p:nvPr>
            <p:ph type="body" idx="4294967295"/>
          </p:nvPr>
        </p:nvSpPr>
        <p:spPr>
          <a:xfrm>
            <a:off x="609600" y="2094580"/>
            <a:ext cx="10972800" cy="4221163"/>
          </a:xfrm>
        </p:spPr>
        <p:txBody>
          <a:bodyPr/>
          <a:lstStyle/>
          <a:p>
            <a:pPr>
              <a:lnSpc>
                <a:spcPct val="80000"/>
              </a:lnSpc>
            </a:pPr>
            <a:r>
              <a:rPr lang="en-US" sz="2500" b="1" dirty="0"/>
              <a:t>ART. </a:t>
            </a:r>
            <a:r>
              <a:rPr lang="en-US" sz="2500" b="1" dirty="0" smtClean="0"/>
              <a:t>528 </a:t>
            </a:r>
            <a:r>
              <a:rPr lang="pt-BR" sz="2500" b="1" dirty="0" smtClean="0"/>
              <a:t>(NCPC</a:t>
            </a:r>
            <a:r>
              <a:rPr lang="pt-BR" sz="2500" b="1" dirty="0"/>
              <a:t>)</a:t>
            </a:r>
            <a:r>
              <a:rPr lang="en-US" sz="2500" b="1" dirty="0"/>
              <a:t> </a:t>
            </a:r>
            <a:r>
              <a:rPr lang="pt-BR" sz="2800" b="1" dirty="0"/>
              <a:t>§ </a:t>
            </a:r>
            <a:r>
              <a:rPr lang="pt-BR" sz="2800" b="1" dirty="0" smtClean="0"/>
              <a:t>3º e 911 </a:t>
            </a:r>
            <a:r>
              <a:rPr lang="en-US" sz="2500" b="1" dirty="0" smtClean="0"/>
              <a:t>– </a:t>
            </a:r>
            <a:r>
              <a:rPr lang="en-US" sz="2500" dirty="0"/>
              <a:t>PRISÃO DO DEVEDOR</a:t>
            </a:r>
          </a:p>
          <a:p>
            <a:pPr lvl="1" eaLnBrk="1" hangingPunct="1">
              <a:lnSpc>
                <a:spcPct val="80000"/>
              </a:lnSpc>
            </a:pPr>
            <a:r>
              <a:rPr lang="en-US" sz="2500" dirty="0" err="1"/>
              <a:t>Máximo</a:t>
            </a:r>
            <a:r>
              <a:rPr lang="en-US" sz="2500" dirty="0"/>
              <a:t> 60 (</a:t>
            </a:r>
            <a:r>
              <a:rPr lang="en-US" sz="2500" dirty="0" err="1"/>
              <a:t>sessenta</a:t>
            </a:r>
            <a:r>
              <a:rPr lang="en-US" sz="2500" dirty="0"/>
              <a:t>) </a:t>
            </a:r>
            <a:r>
              <a:rPr lang="en-US" sz="2500" dirty="0" err="1"/>
              <a:t>dias</a:t>
            </a:r>
            <a:endParaRPr lang="en-US" sz="2500" dirty="0"/>
          </a:p>
          <a:p>
            <a:pPr>
              <a:lnSpc>
                <a:spcPct val="80000"/>
              </a:lnSpc>
            </a:pPr>
            <a:r>
              <a:rPr lang="en-US" sz="2500" b="1" dirty="0"/>
              <a:t>ART. </a:t>
            </a:r>
            <a:r>
              <a:rPr lang="en-US" sz="2500" b="1" dirty="0" smtClean="0"/>
              <a:t>528 </a:t>
            </a:r>
            <a:r>
              <a:rPr lang="pt-BR" sz="2500" b="1" dirty="0" smtClean="0"/>
              <a:t>(NCPC</a:t>
            </a:r>
            <a:r>
              <a:rPr lang="pt-BR" sz="2500" b="1" dirty="0"/>
              <a:t>) </a:t>
            </a:r>
            <a:r>
              <a:rPr lang="pt-BR" sz="2800" b="1" dirty="0"/>
              <a:t>§ </a:t>
            </a:r>
            <a:r>
              <a:rPr lang="pt-BR" sz="2800" b="1" dirty="0" smtClean="0"/>
              <a:t>1º </a:t>
            </a:r>
            <a:r>
              <a:rPr lang="en-US" sz="2500" b="1" dirty="0" smtClean="0"/>
              <a:t>– </a:t>
            </a:r>
            <a:r>
              <a:rPr lang="en-US" sz="2500" dirty="0"/>
              <a:t>EXPROPRIAÇÃO </a:t>
            </a:r>
          </a:p>
          <a:p>
            <a:pPr lvl="1" eaLnBrk="1" hangingPunct="1">
              <a:lnSpc>
                <a:spcPct val="80000"/>
              </a:lnSpc>
            </a:pPr>
            <a:r>
              <a:rPr lang="en-US" sz="2500" dirty="0" err="1"/>
              <a:t>Valores</a:t>
            </a:r>
            <a:r>
              <a:rPr lang="en-US" sz="2500" dirty="0"/>
              <a:t>, bens </a:t>
            </a:r>
            <a:r>
              <a:rPr lang="en-US" sz="2500" dirty="0" err="1"/>
              <a:t>e</a:t>
            </a:r>
            <a:r>
              <a:rPr lang="en-US" sz="2500" dirty="0"/>
              <a:t> </a:t>
            </a:r>
            <a:r>
              <a:rPr lang="en-US" sz="2500" dirty="0" err="1"/>
              <a:t>créditos</a:t>
            </a:r>
            <a:r>
              <a:rPr lang="en-US" sz="2500" dirty="0"/>
              <a:t> </a:t>
            </a:r>
            <a:r>
              <a:rPr lang="en-US" sz="2500" dirty="0" err="1"/>
              <a:t>futuros</a:t>
            </a:r>
            <a:endParaRPr lang="en-US" sz="2500" dirty="0"/>
          </a:p>
          <a:p>
            <a:pPr lvl="1" eaLnBrk="1" hangingPunct="1">
              <a:lnSpc>
                <a:spcPct val="80000"/>
              </a:lnSpc>
            </a:pPr>
            <a:r>
              <a:rPr lang="en-US" sz="2500" dirty="0" err="1"/>
              <a:t>Preferencia</a:t>
            </a:r>
            <a:r>
              <a:rPr lang="en-US" sz="2500" dirty="0"/>
              <a:t> – </a:t>
            </a:r>
            <a:r>
              <a:rPr lang="en-US" sz="2500" dirty="0" err="1"/>
              <a:t>dinheiro</a:t>
            </a:r>
            <a:r>
              <a:rPr lang="en-US" sz="2500" dirty="0"/>
              <a:t> (</a:t>
            </a:r>
            <a:r>
              <a:rPr lang="en-US" sz="2500" dirty="0" err="1"/>
              <a:t>natureza</a:t>
            </a:r>
            <a:r>
              <a:rPr lang="en-US" sz="2500" dirty="0"/>
              <a:t> </a:t>
            </a:r>
            <a:r>
              <a:rPr lang="en-US" sz="2500" dirty="0" err="1"/>
              <a:t>alimentar</a:t>
            </a:r>
            <a:r>
              <a:rPr lang="en-US" sz="2500" dirty="0"/>
              <a:t> do </a:t>
            </a:r>
            <a:r>
              <a:rPr lang="en-US" sz="2500" dirty="0" err="1"/>
              <a:t>débito</a:t>
            </a:r>
            <a:r>
              <a:rPr lang="en-US" sz="2500" dirty="0"/>
              <a:t>)</a:t>
            </a:r>
          </a:p>
          <a:p>
            <a:pPr eaLnBrk="1" hangingPunct="1">
              <a:lnSpc>
                <a:spcPct val="80000"/>
              </a:lnSpc>
            </a:pPr>
            <a:r>
              <a:rPr lang="en-US" sz="2500" b="1" dirty="0"/>
              <a:t>CONVERSÃO </a:t>
            </a:r>
            <a:r>
              <a:rPr lang="en-US" sz="2500" b="1" dirty="0" smtClean="0"/>
              <a:t>DA PRISÃO PARA EXPROPRIAÇÃO:</a:t>
            </a:r>
            <a:endParaRPr lang="en-US" sz="2500" b="1" dirty="0"/>
          </a:p>
          <a:p>
            <a:pPr lvl="1" eaLnBrk="1" hangingPunct="1">
              <a:lnSpc>
                <a:spcPct val="80000"/>
              </a:lnSpc>
            </a:pPr>
            <a:r>
              <a:rPr lang="en-US" sz="2500" dirty="0"/>
              <a:t>PEDIDO DA PARTE</a:t>
            </a:r>
          </a:p>
          <a:p>
            <a:pPr lvl="1" eaLnBrk="1" hangingPunct="1">
              <a:lnSpc>
                <a:spcPct val="80000"/>
              </a:lnSpc>
            </a:pPr>
            <a:r>
              <a:rPr lang="en-US" sz="2500" dirty="0"/>
              <a:t>REFERENTE AS PARCELAS ONDE JÁ OCORRERA PRISÃO DO </a:t>
            </a:r>
            <a:r>
              <a:rPr lang="en-US" sz="2500" dirty="0" smtClean="0"/>
              <a:t>DEVEDOR</a:t>
            </a:r>
            <a:endParaRPr lang="pt-BR" sz="2500" dirty="0" smtClean="0"/>
          </a:p>
          <a:p>
            <a:pPr eaLnBrk="1" hangingPunct="1">
              <a:lnSpc>
                <a:spcPct val="80000"/>
              </a:lnSpc>
            </a:pPr>
            <a:endParaRPr lang="pt-BR" sz="2900" dirty="0"/>
          </a:p>
        </p:txBody>
      </p:sp>
    </p:spTree>
    <p:extLst>
      <p:ext uri="{BB962C8B-B14F-4D97-AF65-F5344CB8AC3E}">
        <p14:creationId xmlns:p14="http://schemas.microsoft.com/office/powerpoint/2010/main" val="165892811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609600" y="818506"/>
            <a:ext cx="10972800" cy="1143000"/>
          </a:xfrm>
        </p:spPr>
        <p:txBody>
          <a:bodyPr/>
          <a:lstStyle/>
          <a:p>
            <a:pPr eaLnBrk="1" hangingPunct="1"/>
            <a:r>
              <a:rPr lang="en-US" b="1" dirty="0"/>
              <a:t>PRESCRIÇÃO E LIMITES</a:t>
            </a:r>
            <a:endParaRPr lang="pt-BR" b="1" dirty="0"/>
          </a:p>
        </p:txBody>
      </p:sp>
      <p:sp>
        <p:nvSpPr>
          <p:cNvPr id="61443" name="Rectangle 3"/>
          <p:cNvSpPr>
            <a:spLocks noGrp="1" noChangeArrowheads="1"/>
          </p:cNvSpPr>
          <p:nvPr>
            <p:ph type="body" idx="1"/>
          </p:nvPr>
        </p:nvSpPr>
        <p:spPr>
          <a:xfrm>
            <a:off x="838200" y="1958331"/>
            <a:ext cx="10515600" cy="4351338"/>
          </a:xfrm>
        </p:spPr>
        <p:txBody>
          <a:bodyPr/>
          <a:lstStyle/>
          <a:p>
            <a:pPr>
              <a:lnSpc>
                <a:spcPct val="90000"/>
              </a:lnSpc>
            </a:pPr>
            <a:r>
              <a:rPr lang="en-US" sz="2800" b="1" dirty="0"/>
              <a:t>Art. </a:t>
            </a:r>
            <a:r>
              <a:rPr lang="en-US" sz="2800" b="1" dirty="0" smtClean="0"/>
              <a:t>528 </a:t>
            </a:r>
            <a:r>
              <a:rPr lang="pt-BR" sz="2800" b="1" dirty="0"/>
              <a:t>(CPC)</a:t>
            </a:r>
            <a:r>
              <a:rPr lang="en-US" sz="2800" b="1" dirty="0"/>
              <a:t> </a:t>
            </a:r>
            <a:r>
              <a:rPr lang="pt-BR" sz="2800" b="1" dirty="0"/>
              <a:t>§ </a:t>
            </a:r>
            <a:r>
              <a:rPr lang="pt-BR" sz="2800" b="1" dirty="0" smtClean="0"/>
              <a:t>8º </a:t>
            </a:r>
            <a:r>
              <a:rPr lang="en-US" sz="2800" b="1" dirty="0" smtClean="0"/>
              <a:t>- </a:t>
            </a:r>
            <a:r>
              <a:rPr lang="en-US" sz="2800" dirty="0" err="1"/>
              <a:t>expropriação</a:t>
            </a:r>
            <a:endParaRPr lang="pt-BR" sz="2800" b="1" dirty="0"/>
          </a:p>
          <a:p>
            <a:pPr lvl="1" eaLnBrk="1" hangingPunct="1">
              <a:lnSpc>
                <a:spcPct val="90000"/>
              </a:lnSpc>
            </a:pPr>
            <a:r>
              <a:rPr lang="pt-BR" sz="2400" b="1" dirty="0"/>
              <a:t>206 (CC)</a:t>
            </a:r>
            <a:r>
              <a:rPr lang="pt-BR" sz="2400" dirty="0"/>
              <a:t>. Prescreve: </a:t>
            </a:r>
          </a:p>
          <a:p>
            <a:pPr lvl="2" eaLnBrk="1" hangingPunct="1">
              <a:lnSpc>
                <a:spcPct val="90000"/>
              </a:lnSpc>
            </a:pPr>
            <a:r>
              <a:rPr lang="pt-BR" sz="2000" b="1" dirty="0"/>
              <a:t>§ 2º </a:t>
            </a:r>
            <a:r>
              <a:rPr lang="pt-BR" sz="2000" dirty="0"/>
              <a:t>Em dois anos, a pretensão para haver prestações alimentares, a partir da data em que se vencerem </a:t>
            </a:r>
            <a:endParaRPr lang="en-US" sz="2000" dirty="0"/>
          </a:p>
          <a:p>
            <a:pPr>
              <a:lnSpc>
                <a:spcPct val="90000"/>
              </a:lnSpc>
            </a:pPr>
            <a:r>
              <a:rPr lang="en-US" sz="2800" b="1" dirty="0"/>
              <a:t>Art. </a:t>
            </a:r>
            <a:r>
              <a:rPr lang="en-US" sz="2800" b="1" dirty="0" smtClean="0"/>
              <a:t>528 </a:t>
            </a:r>
            <a:r>
              <a:rPr lang="pt-BR" sz="2800" b="1" dirty="0"/>
              <a:t>(CPC) § </a:t>
            </a:r>
            <a:r>
              <a:rPr lang="pt-BR" sz="2800" b="1" dirty="0" smtClean="0"/>
              <a:t>3º </a:t>
            </a:r>
            <a:r>
              <a:rPr lang="en-US" sz="2800" b="1" dirty="0" smtClean="0"/>
              <a:t>– </a:t>
            </a:r>
            <a:r>
              <a:rPr lang="en-US" sz="2800" dirty="0" err="1"/>
              <a:t>pena</a:t>
            </a:r>
            <a:r>
              <a:rPr lang="en-US" sz="2800" dirty="0"/>
              <a:t> de </a:t>
            </a:r>
            <a:r>
              <a:rPr lang="en-US" sz="2800" dirty="0" err="1" smtClean="0"/>
              <a:t>prisão</a:t>
            </a:r>
            <a:endParaRPr lang="en-US" sz="2800" dirty="0" smtClean="0"/>
          </a:p>
          <a:p>
            <a:pPr marL="457200" lvl="4" indent="0">
              <a:lnSpc>
                <a:spcPct val="90000"/>
              </a:lnSpc>
              <a:buNone/>
            </a:pPr>
            <a:r>
              <a:rPr lang="pt-BR" sz="1600" b="1" dirty="0" smtClean="0"/>
              <a:t>+ Art</a:t>
            </a:r>
            <a:r>
              <a:rPr lang="pt-BR" sz="1600" b="1" dirty="0"/>
              <a:t>. 911 (NCPC). </a:t>
            </a:r>
            <a:r>
              <a:rPr lang="pt-BR" sz="1600" dirty="0"/>
              <a:t>Na execução fundada em título executivo </a:t>
            </a:r>
            <a:r>
              <a:rPr lang="pt-BR" sz="1600" dirty="0" err="1"/>
              <a:t>exrtrajudicial</a:t>
            </a:r>
            <a:r>
              <a:rPr lang="pt-BR" sz="1600" dirty="0"/>
              <a:t> que contenha </a:t>
            </a:r>
            <a:r>
              <a:rPr lang="pt-BR" sz="1600" dirty="0" smtClean="0"/>
              <a:t>obrigação </a:t>
            </a:r>
            <a:r>
              <a:rPr lang="pt-BR" sz="1600" dirty="0"/>
              <a:t>alimentar, o juiz mandará citar o executado para, em 3 (</a:t>
            </a:r>
            <a:r>
              <a:rPr lang="pt-BR" sz="1600" dirty="0" err="1"/>
              <a:t>tres</a:t>
            </a:r>
            <a:r>
              <a:rPr lang="pt-BR" sz="1600" dirty="0"/>
              <a:t>) dia, efetuar o pagamento das parcelas anteriores ao inicio da execução e das que se vencerem no seu curso, provar que o fez ou justificar a impossibilidade de fazê-lo. </a:t>
            </a:r>
            <a:endParaRPr lang="pt-BR" sz="1600" b="1" dirty="0"/>
          </a:p>
          <a:p>
            <a:pPr lvl="2">
              <a:lnSpc>
                <a:spcPct val="90000"/>
              </a:lnSpc>
            </a:pPr>
            <a:r>
              <a:rPr lang="pt-BR" sz="2000" b="1" dirty="0"/>
              <a:t>§ </a:t>
            </a:r>
            <a:r>
              <a:rPr lang="pt-BR" sz="2000" b="1" dirty="0" smtClean="0"/>
              <a:t>ÚNICO. </a:t>
            </a:r>
            <a:r>
              <a:rPr lang="pt-BR" sz="2000" dirty="0" smtClean="0"/>
              <a:t>Aplicam-se, no que couber, os </a:t>
            </a:r>
            <a:r>
              <a:rPr lang="pt-BR" sz="2000" b="1" dirty="0"/>
              <a:t>§ </a:t>
            </a:r>
            <a:r>
              <a:rPr lang="pt-BR" sz="2000" b="1" dirty="0" smtClean="0"/>
              <a:t>2º a 7º do art. 528</a:t>
            </a:r>
            <a:endParaRPr lang="en-US" sz="2000" b="1" dirty="0"/>
          </a:p>
          <a:p>
            <a:pPr lvl="1" eaLnBrk="1" hangingPunct="1">
              <a:lnSpc>
                <a:spcPct val="90000"/>
              </a:lnSpc>
            </a:pPr>
            <a:r>
              <a:rPr lang="en-US" sz="2400" b="1" dirty="0" err="1"/>
              <a:t>Súmula</a:t>
            </a:r>
            <a:r>
              <a:rPr lang="en-US" sz="2400" b="1" dirty="0"/>
              <a:t> 309 (STJ)</a:t>
            </a:r>
            <a:r>
              <a:rPr lang="en-US" sz="2400" dirty="0"/>
              <a:t>. O </a:t>
            </a:r>
            <a:r>
              <a:rPr lang="pt-BR" sz="2400" dirty="0"/>
              <a:t>débito alimentar que autoriza a prisão civil do alimentante é o que compreende as </a:t>
            </a:r>
            <a:r>
              <a:rPr lang="pt-BR" sz="2400" u="sng" dirty="0"/>
              <a:t>três prestações anteriores ao ajuizamento da execução</a:t>
            </a:r>
            <a:r>
              <a:rPr lang="pt-BR" sz="2400" dirty="0"/>
              <a:t> e as que </a:t>
            </a:r>
            <a:r>
              <a:rPr lang="pt-BR" sz="2400" u="sng" dirty="0"/>
              <a:t>se vencerem no curso do processo.</a:t>
            </a:r>
            <a:r>
              <a:rPr lang="pt-BR" sz="2400" dirty="0"/>
              <a:t> </a:t>
            </a:r>
          </a:p>
        </p:txBody>
      </p:sp>
    </p:spTree>
    <p:extLst>
      <p:ext uri="{BB962C8B-B14F-4D97-AF65-F5344CB8AC3E}">
        <p14:creationId xmlns:p14="http://schemas.microsoft.com/office/powerpoint/2010/main" val="174748882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Espaço Reservado para Conteúdo 2"/>
          <p:cNvSpPr>
            <a:spLocks noGrp="1"/>
          </p:cNvSpPr>
          <p:nvPr>
            <p:ph idx="1"/>
          </p:nvPr>
        </p:nvSpPr>
        <p:spPr>
          <a:xfrm>
            <a:off x="609600" y="1214438"/>
            <a:ext cx="10972800" cy="3886200"/>
          </a:xfrm>
        </p:spPr>
        <p:txBody>
          <a:bodyPr/>
          <a:lstStyle/>
          <a:p>
            <a:pPr eaLnBrk="1" hangingPunct="1"/>
            <a:r>
              <a:rPr lang="pt-BR" sz="1800">
                <a:hlinkClick r:id="rId2"/>
              </a:rPr>
              <a:t>Apelação Cível n. 2008.040626-8, de Descanso </a:t>
            </a:r>
            <a:r>
              <a:rPr lang="pt-BR" sz="1800"/>
              <a:t/>
            </a:r>
            <a:br>
              <a:rPr lang="pt-BR" sz="1800"/>
            </a:br>
            <a:r>
              <a:rPr lang="pt-BR" sz="1800"/>
              <a:t>Relator: Henry Petry Junior </a:t>
            </a:r>
            <a:br>
              <a:rPr lang="pt-BR" sz="1800"/>
            </a:br>
            <a:r>
              <a:rPr lang="pt-BR" sz="1800"/>
              <a:t>Juiz Prolator: Fernando Speck de Souza </a:t>
            </a:r>
            <a:br>
              <a:rPr lang="pt-BR" sz="1800"/>
            </a:br>
            <a:r>
              <a:rPr lang="pt-BR" sz="1800"/>
              <a:t>Órgão Julgador: Terceira Câmara de Direito Civil </a:t>
            </a:r>
            <a:br>
              <a:rPr lang="pt-BR" sz="1800"/>
            </a:br>
            <a:r>
              <a:rPr lang="pt-BR" sz="1800"/>
              <a:t>Data: 20/10/2008 </a:t>
            </a:r>
            <a:br>
              <a:rPr lang="pt-BR" sz="1800"/>
            </a:br>
            <a:r>
              <a:rPr lang="pt-BR" sz="1800"/>
              <a:t>Ementa: </a:t>
            </a:r>
            <a:br>
              <a:rPr lang="pt-BR" sz="1800"/>
            </a:br>
            <a:r>
              <a:rPr lang="pt-BR" sz="1800"/>
              <a:t/>
            </a:r>
            <a:br>
              <a:rPr lang="pt-BR" sz="1800"/>
            </a:br>
            <a:r>
              <a:rPr lang="pt-BR" sz="1800"/>
              <a:t>APELAÇÃO CÍVEL. </a:t>
            </a:r>
            <a:r>
              <a:rPr lang="pt-BR" sz="1800" b="1"/>
              <a:t>EXECUÇÃO</a:t>
            </a:r>
            <a:r>
              <a:rPr lang="pt-BR" sz="1800"/>
              <a:t> DE </a:t>
            </a:r>
            <a:r>
              <a:rPr lang="pt-BR" sz="1800" b="1"/>
              <a:t>ALIMENTOS</a:t>
            </a:r>
            <a:r>
              <a:rPr lang="pt-BR" sz="1800"/>
              <a:t>. </a:t>
            </a:r>
            <a:r>
              <a:rPr lang="pt-BR" sz="1800" b="1"/>
              <a:t>MENOR</a:t>
            </a:r>
            <a:r>
              <a:rPr lang="pt-BR" sz="1800"/>
              <a:t> INCAPAZ. </a:t>
            </a:r>
            <a:r>
              <a:rPr lang="pt-BR" sz="1800" b="1"/>
              <a:t>PRESCRIÇÃO</a:t>
            </a:r>
            <a:r>
              <a:rPr lang="pt-BR" sz="1800"/>
              <a:t>. INOCORRÊNCIA. INTELIGÊNCIA DOS ARTS. 197, II E 198, I, DO CÓDIGO CIVIL. SENTENÇA CASSADA. RECURSO PROVIDO. </a:t>
            </a:r>
            <a:br>
              <a:rPr lang="pt-BR" sz="1800"/>
            </a:br>
            <a:r>
              <a:rPr lang="pt-BR" sz="1800"/>
              <a:t>Na dicção do art. 197, II, do CC: "Não corre </a:t>
            </a:r>
            <a:r>
              <a:rPr lang="pt-BR" sz="1800" b="1"/>
              <a:t>PRESCRIÇÃO</a:t>
            </a:r>
            <a:r>
              <a:rPr lang="pt-BR" sz="1800"/>
              <a:t> entre ascendentes e descendentes, durante o poder familiar". Também não corre a </a:t>
            </a:r>
            <a:r>
              <a:rPr lang="pt-BR" sz="1800" b="1"/>
              <a:t>PRESCRIÇÃO</a:t>
            </a:r>
            <a:r>
              <a:rPr lang="pt-BR" sz="1800"/>
              <a:t> contra os incapazes de que trata o art. 3º do CC. (CC, art. 198, I). </a:t>
            </a:r>
            <a:br>
              <a:rPr lang="pt-BR" sz="1800"/>
            </a:br>
            <a:r>
              <a:rPr lang="pt-BR" sz="1800"/>
              <a:t>In casu, tratando-se de </a:t>
            </a:r>
            <a:r>
              <a:rPr lang="pt-BR" sz="1800" b="1"/>
              <a:t>EXECUÇÃO</a:t>
            </a:r>
            <a:r>
              <a:rPr lang="pt-BR" sz="1800"/>
              <a:t> de prestação alimentar aforada por filha </a:t>
            </a:r>
            <a:r>
              <a:rPr lang="pt-BR" sz="1800" b="1"/>
              <a:t>MENOR</a:t>
            </a:r>
            <a:r>
              <a:rPr lang="pt-BR" sz="1800"/>
              <a:t> incapaz em face de seu genitor, não há que se falar em </a:t>
            </a:r>
            <a:r>
              <a:rPr lang="pt-BR" sz="1800" b="1"/>
              <a:t>PRESCRIÇÃO</a:t>
            </a:r>
            <a:r>
              <a:rPr lang="pt-BR" sz="1800"/>
              <a:t>. </a:t>
            </a:r>
            <a:br>
              <a:rPr lang="pt-BR" sz="1800"/>
            </a:br>
            <a:endParaRPr lang="pt-BR" sz="1800"/>
          </a:p>
        </p:txBody>
      </p:sp>
    </p:spTree>
    <p:extLst>
      <p:ext uri="{BB962C8B-B14F-4D97-AF65-F5344CB8AC3E}">
        <p14:creationId xmlns:p14="http://schemas.microsoft.com/office/powerpoint/2010/main" val="115455536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609600" y="799548"/>
            <a:ext cx="10972800" cy="1143000"/>
          </a:xfrm>
        </p:spPr>
        <p:txBody>
          <a:bodyPr/>
          <a:lstStyle/>
          <a:p>
            <a:pPr eaLnBrk="1" hangingPunct="1"/>
            <a:r>
              <a:rPr lang="en-US" sz="4000" b="1" dirty="0"/>
              <a:t>LIMITE DO TEMPO DE PRISÃO</a:t>
            </a:r>
            <a:endParaRPr lang="pt-BR" sz="4000" b="1" dirty="0"/>
          </a:p>
        </p:txBody>
      </p:sp>
      <p:sp>
        <p:nvSpPr>
          <p:cNvPr id="54275" name="Rectangle 3"/>
          <p:cNvSpPr>
            <a:spLocks noGrp="1" noChangeArrowheads="1"/>
          </p:cNvSpPr>
          <p:nvPr>
            <p:ph type="body" idx="1"/>
          </p:nvPr>
        </p:nvSpPr>
        <p:spPr>
          <a:xfrm>
            <a:off x="838200" y="1939373"/>
            <a:ext cx="10515600" cy="4351338"/>
          </a:xfrm>
        </p:spPr>
        <p:txBody>
          <a:bodyPr/>
          <a:lstStyle/>
          <a:p>
            <a:pPr lvl="1" eaLnBrk="1" hangingPunct="1">
              <a:lnSpc>
                <a:spcPct val="80000"/>
              </a:lnSpc>
            </a:pPr>
            <a:r>
              <a:rPr lang="pt-BR" sz="1600" dirty="0"/>
              <a:t>Em que pese a incongruência nos prazos fixados no Código Instrumental (art. 733, do CPC) e na Lei Ordinária [Alimentos] (art. 19 da Lei 5478/68) para a segregação civil do inadimplente da obrigação alimentícia, doutrina e jurisprudência estabelecem como prazo o da lei específica, por deter preferência sobre as demais normas, à conta do princípio da especialidade (TJSC – HC 2009040516-6. Rel.: Des. Fernando </a:t>
            </a:r>
            <a:r>
              <a:rPr lang="pt-BR" sz="1600" dirty="0" err="1"/>
              <a:t>Carioni</a:t>
            </a:r>
            <a:r>
              <a:rPr lang="pt-BR" sz="1600" dirty="0"/>
              <a:t>. DJ 24/09/09)</a:t>
            </a:r>
          </a:p>
          <a:p>
            <a:pPr lvl="3" eaLnBrk="1" hangingPunct="1">
              <a:lnSpc>
                <a:spcPct val="80000"/>
              </a:lnSpc>
            </a:pPr>
            <a:r>
              <a:rPr lang="pt-BR" sz="1600" b="1" dirty="0"/>
              <a:t>Art.</a:t>
            </a:r>
            <a:r>
              <a:rPr lang="pt-BR" sz="1600" dirty="0"/>
              <a:t> </a:t>
            </a:r>
            <a:r>
              <a:rPr lang="pt-BR" sz="1600" b="1" dirty="0" smtClean="0"/>
              <a:t>528 (NCPC</a:t>
            </a:r>
            <a:r>
              <a:rPr lang="pt-BR" sz="1600" b="1" dirty="0"/>
              <a:t>)</a:t>
            </a:r>
            <a:r>
              <a:rPr lang="pt-BR" sz="1600" dirty="0"/>
              <a:t> </a:t>
            </a:r>
            <a:r>
              <a:rPr lang="pt-BR" sz="1600" dirty="0" smtClean="0"/>
              <a:t>– NO cumprimento de sentença que condene ao pagamento de prestação alimentícia ou de decisão interlocutória de alimentos, o juiz, a requerimento do exequente, mandará intimar o executado pessoalmente para, em 3 (</a:t>
            </a:r>
            <a:r>
              <a:rPr lang="pt-BR" sz="1600" dirty="0" err="1" smtClean="0"/>
              <a:t>tres</a:t>
            </a:r>
            <a:r>
              <a:rPr lang="pt-BR" sz="1600" dirty="0" smtClean="0"/>
              <a:t>) dias, pagar o débito, provar que o </a:t>
            </a:r>
            <a:r>
              <a:rPr lang="pt-BR" sz="1600" dirty="0" err="1" smtClean="0"/>
              <a:t>fdez</a:t>
            </a:r>
            <a:r>
              <a:rPr lang="pt-BR" sz="1600" dirty="0" smtClean="0"/>
              <a:t> ou justificar a impossibilidade de efetuá-lo. </a:t>
            </a:r>
          </a:p>
          <a:p>
            <a:pPr lvl="4">
              <a:lnSpc>
                <a:spcPct val="80000"/>
              </a:lnSpc>
            </a:pPr>
            <a:r>
              <a:rPr lang="pt-BR" sz="1600" dirty="0" smtClean="0"/>
              <a:t>Parágrafo 3º. Se o executado não pagar ou se a justificativa apresentada não for aceita, o juiz </a:t>
            </a:r>
            <a:r>
              <a:rPr lang="pt-BR" sz="1600" dirty="0" err="1" smtClean="0"/>
              <a:t>alem</a:t>
            </a:r>
            <a:r>
              <a:rPr lang="pt-BR" sz="1600" dirty="0" smtClean="0"/>
              <a:t> de mandar </a:t>
            </a:r>
            <a:r>
              <a:rPr lang="pt-BR" sz="1600" dirty="0" err="1" smtClean="0"/>
              <a:t>proterstar</a:t>
            </a:r>
            <a:r>
              <a:rPr lang="pt-BR" sz="1600" dirty="0" smtClean="0"/>
              <a:t> o pronunciamento judicial na forma do </a:t>
            </a:r>
            <a:r>
              <a:rPr lang="pt-BR" sz="1600" dirty="0" err="1" smtClean="0"/>
              <a:t>ss</a:t>
            </a:r>
            <a:r>
              <a:rPr lang="pt-BR" sz="1600" dirty="0" smtClean="0"/>
              <a:t> 1º, decretar-lhe-á a prisão pelo prazo de 1 (um) a 3 (</a:t>
            </a:r>
            <a:r>
              <a:rPr lang="pt-BR" sz="1600" dirty="0" err="1" smtClean="0"/>
              <a:t>tres</a:t>
            </a:r>
            <a:r>
              <a:rPr lang="pt-BR" sz="1600" dirty="0" smtClean="0"/>
              <a:t>) meses.</a:t>
            </a:r>
          </a:p>
          <a:p>
            <a:pPr lvl="3" eaLnBrk="1" hangingPunct="1">
              <a:lnSpc>
                <a:spcPct val="80000"/>
              </a:lnSpc>
            </a:pPr>
            <a:r>
              <a:rPr lang="pt-BR" sz="1600" b="1" dirty="0" smtClean="0"/>
              <a:t>Art</a:t>
            </a:r>
            <a:r>
              <a:rPr lang="pt-BR" sz="1600" b="1" dirty="0"/>
              <a:t>. 19 (Lei de Alimentos – 5.478/68)</a:t>
            </a:r>
            <a:r>
              <a:rPr lang="pt-BR" sz="1600" dirty="0"/>
              <a:t>. O juiz, para instrução da causa ou na execução da sentença ou do acordo, poderá tomar todas as providências necessárias para seu esclarecimento ou para o cumprimento do julgado ou do acordo, inclusive a decretação de prisão do devedor </a:t>
            </a:r>
            <a:r>
              <a:rPr lang="pt-BR" sz="1600" u="sng" dirty="0"/>
              <a:t>até 60 (sessenta) dias</a:t>
            </a:r>
            <a:r>
              <a:rPr lang="pt-BR" sz="1600" dirty="0"/>
              <a:t>. </a:t>
            </a:r>
          </a:p>
        </p:txBody>
      </p:sp>
    </p:spTree>
    <p:extLst>
      <p:ext uri="{BB962C8B-B14F-4D97-AF65-F5344CB8AC3E}">
        <p14:creationId xmlns:p14="http://schemas.microsoft.com/office/powerpoint/2010/main" val="305960897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Espaço Reservado para Conteúdo 2"/>
          <p:cNvSpPr>
            <a:spLocks noGrp="1"/>
          </p:cNvSpPr>
          <p:nvPr>
            <p:ph idx="1"/>
          </p:nvPr>
        </p:nvSpPr>
        <p:spPr>
          <a:xfrm>
            <a:off x="609600" y="1143000"/>
            <a:ext cx="10972800" cy="3886200"/>
          </a:xfrm>
        </p:spPr>
        <p:txBody>
          <a:bodyPr/>
          <a:lstStyle/>
          <a:p>
            <a:pPr eaLnBrk="1" hangingPunct="1"/>
            <a:r>
              <a:rPr lang="pt-BR" sz="1400">
                <a:hlinkClick r:id="rId2"/>
              </a:rPr>
              <a:t>Habeas Corpus n. 2009.026894-6, de Blumenau </a:t>
            </a:r>
            <a:r>
              <a:rPr lang="pt-BR" sz="1400"/>
              <a:t/>
            </a:r>
            <a:br>
              <a:rPr lang="pt-BR" sz="1400"/>
            </a:br>
            <a:r>
              <a:rPr lang="pt-BR" sz="1400"/>
              <a:t>Relator: Carlos Adilson Silva </a:t>
            </a:r>
            <a:br>
              <a:rPr lang="pt-BR" sz="1400"/>
            </a:br>
            <a:r>
              <a:rPr lang="pt-BR" sz="1400"/>
              <a:t>Juiz Prolator: Nao Informado </a:t>
            </a:r>
            <a:br>
              <a:rPr lang="pt-BR" sz="1400"/>
            </a:br>
            <a:r>
              <a:rPr lang="pt-BR" sz="1400"/>
              <a:t>Órgão Julgador: Primeira Câmara de Direito Civil </a:t>
            </a:r>
            <a:br>
              <a:rPr lang="pt-BR" sz="1400"/>
            </a:br>
            <a:r>
              <a:rPr lang="pt-BR" sz="1400"/>
              <a:t>Data: 18/08/2009 </a:t>
            </a:r>
            <a:br>
              <a:rPr lang="pt-BR" sz="1400"/>
            </a:br>
            <a:r>
              <a:rPr lang="pt-BR" sz="1400"/>
              <a:t>Ementa: </a:t>
            </a:r>
            <a:br>
              <a:rPr lang="pt-BR" sz="1400"/>
            </a:br>
            <a:r>
              <a:rPr lang="pt-BR" sz="1400"/>
              <a:t/>
            </a:r>
            <a:br>
              <a:rPr lang="pt-BR" sz="1400"/>
            </a:br>
            <a:r>
              <a:rPr lang="pt-BR" sz="1400"/>
              <a:t>HABEAS CORPUS. PRISÃO CIVIL. </a:t>
            </a:r>
            <a:r>
              <a:rPr lang="pt-BR" sz="1400" b="1"/>
              <a:t>EXECUÇÃO</a:t>
            </a:r>
            <a:r>
              <a:rPr lang="pt-BR" sz="1400"/>
              <a:t> DE </a:t>
            </a:r>
            <a:r>
              <a:rPr lang="pt-BR" sz="1400" b="1"/>
              <a:t>ALIMENTOS</a:t>
            </a:r>
            <a:r>
              <a:rPr lang="pt-BR" sz="1400"/>
              <a:t>. ILEGALIDADE DO DECRETO PRISIONAL. INCLUSÃO DE VALORES SUBSTANCIAIS RELATIVOS À PENSÃO DA FILHA QUE COMPLETOU A MAIORIDADE E DECLAROU EXPRESSAMENTE A EXONERAÇÃO DA OBRIGAÇÃO ALIMENTAR, E DE OUTRA FILHA QUE PASSOU A VIVER COM O PAI FACE MODIFICAÇÃO DE GUARDA DEFERIDA JUDICIALMENTE. MANIFESTO ERRO MATERIAL NO CÁLCULO, GERATRIZ DE EXCESSO DE </a:t>
            </a:r>
            <a:r>
              <a:rPr lang="pt-BR" sz="1400" b="1"/>
              <a:t>EXECUÇÃO</a:t>
            </a:r>
            <a:r>
              <a:rPr lang="pt-BR" sz="1400"/>
              <a:t>. ORDEM CONCEDIDA, CONFIRMANDO EM DEFINITIVO A LIMINAR DEFERIDA.</a:t>
            </a:r>
            <a:br>
              <a:rPr lang="pt-BR" sz="1400"/>
            </a:br>
            <a:r>
              <a:rPr lang="pt-BR" sz="1400"/>
              <a:t>Segundo o magistério de Yussef Said Cahali "[...] ocorrendo erro no cálculo das pensões alimentícias em atraso, de modo a tornar ilíquida a dívida, gerando dúvida quanto à exatidão do respectivo quantum, enquanto não corrigido aquele ou dirimida esta, não se permite a decretação da prisão civil do devedor; desse modo, 'não sendo líquido e certo o débito reclamado a título de pensão alimentícia, parte do qual já havia sido paga, existindo, ainda, a possibilidade de eventual </a:t>
            </a:r>
            <a:r>
              <a:rPr lang="pt-BR" sz="1400" b="1"/>
              <a:t>PRESCRIÇÃO</a:t>
            </a:r>
            <a:r>
              <a:rPr lang="pt-BR" sz="1400"/>
              <a:t> de outras parcelas, é de ser revogada a prisão civil decretada contra o paciente." (Dos </a:t>
            </a:r>
            <a:r>
              <a:rPr lang="pt-BR" sz="1400" b="1"/>
              <a:t>ALIMENTOS</a:t>
            </a:r>
            <a:r>
              <a:rPr lang="pt-BR" sz="1400"/>
              <a:t>. 5ª ed. São Paulo: Editora Revista dos Tribunais, 2006, p. 794).</a:t>
            </a:r>
            <a:br>
              <a:rPr lang="pt-BR" sz="1400"/>
            </a:br>
            <a:endParaRPr lang="pt-BR" sz="1400"/>
          </a:p>
        </p:txBody>
      </p:sp>
    </p:spTree>
    <p:extLst>
      <p:ext uri="{BB962C8B-B14F-4D97-AF65-F5344CB8AC3E}">
        <p14:creationId xmlns:p14="http://schemas.microsoft.com/office/powerpoint/2010/main" val="60167448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38200"/>
            <a:ext cx="10972800" cy="1143000"/>
          </a:xfrm>
        </p:spPr>
        <p:txBody>
          <a:bodyPr/>
          <a:lstStyle/>
          <a:p>
            <a:r>
              <a:rPr lang="pt-BR" dirty="0" smtClean="0"/>
              <a:t>PRISÃO DOMICILIAR</a:t>
            </a:r>
            <a:endParaRPr lang="pt-BR" dirty="0"/>
          </a:p>
        </p:txBody>
      </p:sp>
      <p:sp>
        <p:nvSpPr>
          <p:cNvPr id="3" name="Content Placeholder 2"/>
          <p:cNvSpPr>
            <a:spLocks noGrp="1"/>
          </p:cNvSpPr>
          <p:nvPr>
            <p:ph idx="1"/>
          </p:nvPr>
        </p:nvSpPr>
        <p:spPr>
          <a:xfrm>
            <a:off x="623392" y="1988841"/>
            <a:ext cx="10972800" cy="3916363"/>
          </a:xfrm>
        </p:spPr>
        <p:txBody>
          <a:bodyPr/>
          <a:lstStyle/>
          <a:p>
            <a:r>
              <a:rPr lang="pt-BR" sz="2600" b="1" dirty="0"/>
              <a:t>PRISÃO</a:t>
            </a:r>
            <a:r>
              <a:rPr lang="pt-BR" sz="2600" dirty="0"/>
              <a:t> </a:t>
            </a:r>
            <a:r>
              <a:rPr lang="pt-BR" sz="2600" b="1" dirty="0"/>
              <a:t>CIVIL</a:t>
            </a:r>
            <a:r>
              <a:rPr lang="pt-BR" sz="2600" dirty="0"/>
              <a:t> </a:t>
            </a:r>
            <a:r>
              <a:rPr lang="pt-BR" sz="2600" b="1" dirty="0"/>
              <a:t>DOMICILIAR</a:t>
            </a:r>
            <a:r>
              <a:rPr lang="pt-BR" sz="2600" dirty="0"/>
              <a:t>. PECULIARIDADES. CASO CONCRETO. POSSIBILIDADE. 1 - Segundo entendimento deste Tribunal é possível se </a:t>
            </a:r>
            <a:r>
              <a:rPr lang="pt-BR" sz="2600" dirty="0" err="1"/>
              <a:t>cumprir</a:t>
            </a:r>
            <a:r>
              <a:rPr lang="pt-BR" sz="2600" b="1" dirty="0" err="1"/>
              <a:t>prisão</a:t>
            </a:r>
            <a:r>
              <a:rPr lang="pt-BR" sz="2600" dirty="0"/>
              <a:t> </a:t>
            </a:r>
            <a:r>
              <a:rPr lang="pt-BR" sz="2600" b="1" dirty="0"/>
              <a:t>civil</a:t>
            </a:r>
            <a:r>
              <a:rPr lang="pt-BR" sz="2600" dirty="0"/>
              <a:t> </a:t>
            </a:r>
            <a:r>
              <a:rPr lang="pt-BR" sz="2600" b="1" dirty="0"/>
              <a:t>domiciliar</a:t>
            </a:r>
            <a:r>
              <a:rPr lang="pt-BR" sz="2600" dirty="0"/>
              <a:t> quando as circunstâncias e peculiaridades autorizarem o benefício, conforme ocorre no caso concreto, onde constatado ser o paciente portador de cardiopatia grave, necessitando de constantes cuidados e acompanhamento médico. 2 - Ordem concedida para autorizar a </a:t>
            </a:r>
            <a:r>
              <a:rPr lang="pt-BR" sz="2600" b="1" dirty="0"/>
              <a:t>prisão</a:t>
            </a:r>
            <a:r>
              <a:rPr lang="pt-BR" sz="2600" dirty="0"/>
              <a:t> </a:t>
            </a:r>
            <a:r>
              <a:rPr lang="pt-BR" sz="2600" b="1" dirty="0"/>
              <a:t>civil</a:t>
            </a:r>
            <a:r>
              <a:rPr lang="pt-BR" sz="2600" dirty="0"/>
              <a:t> </a:t>
            </a:r>
            <a:r>
              <a:rPr lang="pt-BR" sz="2600" b="1" dirty="0"/>
              <a:t>domiciliar</a:t>
            </a:r>
            <a:r>
              <a:rPr lang="pt-BR" sz="2600" dirty="0" smtClean="0"/>
              <a:t> (STJ HC 45238. 17/10/05)</a:t>
            </a:r>
            <a:endParaRPr lang="pt-BR" sz="2600" dirty="0"/>
          </a:p>
        </p:txBody>
      </p:sp>
    </p:spTree>
    <p:extLst>
      <p:ext uri="{BB962C8B-B14F-4D97-AF65-F5344CB8AC3E}">
        <p14:creationId xmlns:p14="http://schemas.microsoft.com/office/powerpoint/2010/main" val="28654154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10972800" cy="1143000"/>
          </a:xfrm>
        </p:spPr>
        <p:txBody>
          <a:bodyPr/>
          <a:lstStyle/>
          <a:p>
            <a:r>
              <a:rPr lang="en-US" dirty="0" smtClean="0"/>
              <a:t>PAGAMENTO IN NATURA</a:t>
            </a:r>
            <a:endParaRPr lang="en-US" dirty="0"/>
          </a:p>
        </p:txBody>
      </p:sp>
      <p:sp>
        <p:nvSpPr>
          <p:cNvPr id="3" name="Content Placeholder 2"/>
          <p:cNvSpPr>
            <a:spLocks noGrp="1"/>
          </p:cNvSpPr>
          <p:nvPr>
            <p:ph idx="1"/>
          </p:nvPr>
        </p:nvSpPr>
        <p:spPr>
          <a:xfrm>
            <a:off x="609600" y="1124745"/>
            <a:ext cx="10972800" cy="5001419"/>
          </a:xfrm>
        </p:spPr>
        <p:txBody>
          <a:bodyPr/>
          <a:lstStyle/>
          <a:p>
            <a:r>
              <a:rPr lang="pt-BR" sz="1600" dirty="0"/>
              <a:t>assim, deve ser reconhecido o caráter alimentar de todas as verbas incluídas nas categorias moradia (condomínio, luz, água e impostos relativos ao imóvel habitado pelas agravantes), alimentação, educação (colégio, material escolar), saúde (médicos, dentistas, plano de saúde, farmácia), lazer (clube social, TV a cabo, Internet, telefone), vestuário (roupas), higiene, e transporte, desde que devidamente comprovado o pagamento nos autos pelo agravante  (TJSC. AI 2006.020867-3. Rel.: Luiz Carlos </a:t>
            </a:r>
            <a:r>
              <a:rPr lang="pt-BR" sz="1600" dirty="0" err="1"/>
              <a:t>Freysleben</a:t>
            </a:r>
            <a:r>
              <a:rPr lang="pt-BR" sz="1600" dirty="0"/>
              <a:t>. </a:t>
            </a:r>
            <a:r>
              <a:rPr lang="pt-BR" sz="1600" dirty="0" err="1"/>
              <a:t>Dj</a:t>
            </a:r>
            <a:r>
              <a:rPr lang="pt-BR" sz="1600" dirty="0"/>
              <a:t> 29/11/07).</a:t>
            </a:r>
          </a:p>
          <a:p>
            <a:r>
              <a:rPr lang="pt-BR" sz="1600" dirty="0" smtClean="0"/>
              <a:t>OBRIGAÇÃO </a:t>
            </a:r>
            <a:r>
              <a:rPr lang="pt-BR" sz="1600" dirty="0"/>
              <a:t>ALIMENTAR DEVIDA EM ESPÉCIE. PRETENSÃO À COMPENSAÇÃO </a:t>
            </a:r>
            <a:r>
              <a:rPr lang="pt-BR" sz="1600" dirty="0" smtClean="0"/>
              <a:t>DOS</a:t>
            </a:r>
            <a:r>
              <a:rPr lang="pt-BR" sz="1600" dirty="0"/>
              <a:t> ALIMENTOS SATISFEITOS 'IN NATURA'. PARCIAL DEFERIMENTO. AUTORIZAÇÃO DE </a:t>
            </a:r>
            <a:r>
              <a:rPr lang="pt-BR" sz="1600" dirty="0" smtClean="0"/>
              <a:t>DESCONTO</a:t>
            </a:r>
            <a:r>
              <a:rPr lang="pt-BR" sz="1600" dirty="0"/>
              <a:t>, APENAS, DOS GASTOS ESSENCIAIS COM ESCOLA,PLANO DE SAÚDE [...]Via de regra, o encargo alimentar não admite compensação. É de considerar, todavia, a compensação dos pagamentos realizados in natura, desde que se refiram a despesas estritamente essenciais, como as mensalidades da escola e do plano de saúde (AI. TJSC. 2013.020947-1. Rel.: Trindade dos Santos. </a:t>
            </a:r>
            <a:r>
              <a:rPr lang="pt-BR" sz="1600" dirty="0" err="1"/>
              <a:t>Dj</a:t>
            </a:r>
            <a:r>
              <a:rPr lang="pt-BR" sz="1600" dirty="0"/>
              <a:t> 04/07/2013</a:t>
            </a:r>
            <a:r>
              <a:rPr lang="pt-BR" sz="1600" dirty="0" smtClean="0"/>
              <a:t>)</a:t>
            </a:r>
            <a:endParaRPr lang="pt-BR" sz="1600" dirty="0"/>
          </a:p>
          <a:p>
            <a:r>
              <a:rPr lang="pt-BR" sz="1600" dirty="0"/>
              <a:t>os alimentos são prestações pecuniárias periódicas suficientes para garantir, mesmo que minimamente, a dignidade do alimentando em relação ao seu direito à moradia, alimentação, educação, saúde, lazer, vestuário, higiene, transporte e saúde" (FERNANDES, </a:t>
            </a:r>
            <a:r>
              <a:rPr lang="pt-BR" sz="1600" dirty="0" err="1"/>
              <a:t>Tycho</a:t>
            </a:r>
            <a:r>
              <a:rPr lang="pt-BR" sz="1600" dirty="0"/>
              <a:t> </a:t>
            </a:r>
            <a:r>
              <a:rPr lang="pt-BR" sz="1600" dirty="0" err="1"/>
              <a:t>Brahe</a:t>
            </a:r>
            <a:r>
              <a:rPr lang="pt-BR" sz="1600" dirty="0"/>
              <a:t>. Anotações acerca dos </a:t>
            </a:r>
            <a:r>
              <a:rPr lang="pt-BR" sz="1600" dirty="0" err="1"/>
              <a:t>alimentosentre</a:t>
            </a:r>
            <a:r>
              <a:rPr lang="pt-BR" sz="1600" dirty="0"/>
              <a:t> parentes no novo código civil. </a:t>
            </a:r>
            <a:r>
              <a:rPr lang="pt-BR" sz="1600" i="1" dirty="0"/>
              <a:t>In</a:t>
            </a:r>
            <a:r>
              <a:rPr lang="pt-BR" sz="1600" dirty="0"/>
              <a:t> Grandes temas da atualidade, v. 5:alimentos no novo Código Civil: aspectos polêmicos. Coord. Eduardo de </a:t>
            </a:r>
            <a:r>
              <a:rPr lang="pt-BR" sz="1600" dirty="0" err="1"/>
              <a:t>OliveiraLeite</a:t>
            </a:r>
            <a:r>
              <a:rPr lang="pt-BR" sz="1600" dirty="0"/>
              <a:t>. Rio de Janeiro: Forense, 2006. p. 276</a:t>
            </a:r>
            <a:r>
              <a:rPr lang="pt-BR" sz="1600" dirty="0" smtClean="0"/>
              <a:t>)</a:t>
            </a:r>
            <a:endParaRPr lang="en-US" sz="1600" dirty="0"/>
          </a:p>
        </p:txBody>
      </p:sp>
    </p:spTree>
    <p:extLst>
      <p:ext uri="{BB962C8B-B14F-4D97-AF65-F5344CB8AC3E}">
        <p14:creationId xmlns:p14="http://schemas.microsoft.com/office/powerpoint/2010/main" val="3979950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609600" y="692150"/>
            <a:ext cx="10972800" cy="5689600"/>
          </a:xfrm>
        </p:spPr>
        <p:txBody>
          <a:bodyPr/>
          <a:lstStyle/>
          <a:p>
            <a:pPr eaLnBrk="1" hangingPunct="1"/>
            <a:r>
              <a:rPr lang="en-US" b="1" dirty="0" err="1"/>
              <a:t>Definitivo</a:t>
            </a:r>
            <a:r>
              <a:rPr lang="en-US" dirty="0"/>
              <a:t>: </a:t>
            </a:r>
            <a:r>
              <a:rPr lang="en-US" dirty="0" err="1"/>
              <a:t>fixados</a:t>
            </a:r>
            <a:r>
              <a:rPr lang="en-US" dirty="0"/>
              <a:t> </a:t>
            </a:r>
            <a:r>
              <a:rPr lang="en-US" dirty="0" err="1"/>
              <a:t>por</a:t>
            </a:r>
            <a:r>
              <a:rPr lang="en-US" dirty="0"/>
              <a:t> </a:t>
            </a:r>
            <a:r>
              <a:rPr lang="en-US" dirty="0" err="1"/>
              <a:t>sentença</a:t>
            </a:r>
            <a:r>
              <a:rPr lang="en-US" dirty="0"/>
              <a:t> </a:t>
            </a:r>
            <a:r>
              <a:rPr lang="en-US" dirty="0" err="1"/>
              <a:t>transitada</a:t>
            </a:r>
            <a:r>
              <a:rPr lang="en-US" dirty="0"/>
              <a:t> </a:t>
            </a:r>
            <a:r>
              <a:rPr lang="en-US" dirty="0" err="1"/>
              <a:t>em</a:t>
            </a:r>
            <a:r>
              <a:rPr lang="en-US" dirty="0"/>
              <a:t> </a:t>
            </a:r>
            <a:r>
              <a:rPr lang="en-US" dirty="0" err="1"/>
              <a:t>julgada</a:t>
            </a:r>
            <a:endParaRPr lang="en-US" dirty="0"/>
          </a:p>
          <a:p>
            <a:pPr lvl="1" eaLnBrk="1" hangingPunct="1"/>
            <a:r>
              <a:rPr lang="en-US" b="1" dirty="0" err="1"/>
              <a:t>Revisão</a:t>
            </a:r>
            <a:r>
              <a:rPr lang="en-US" b="1" dirty="0"/>
              <a:t>: </a:t>
            </a:r>
            <a:r>
              <a:rPr lang="en-US" dirty="0" err="1"/>
              <a:t>mediante</a:t>
            </a:r>
            <a:r>
              <a:rPr lang="en-US" dirty="0"/>
              <a:t> </a:t>
            </a:r>
            <a:r>
              <a:rPr lang="en-US" dirty="0" err="1"/>
              <a:t>ação</a:t>
            </a:r>
            <a:r>
              <a:rPr lang="en-US" dirty="0"/>
              <a:t> </a:t>
            </a:r>
            <a:r>
              <a:rPr lang="en-US" dirty="0" err="1"/>
              <a:t>própria</a:t>
            </a:r>
            <a:endParaRPr lang="en-US" dirty="0"/>
          </a:p>
          <a:p>
            <a:pPr eaLnBrk="1" hangingPunct="1"/>
            <a:r>
              <a:rPr lang="en-US" b="1" dirty="0" err="1"/>
              <a:t>Não</a:t>
            </a:r>
            <a:r>
              <a:rPr lang="en-US" b="1" dirty="0"/>
              <a:t> </a:t>
            </a:r>
            <a:r>
              <a:rPr lang="en-US" b="1" dirty="0" err="1"/>
              <a:t>Definitivo</a:t>
            </a:r>
            <a:r>
              <a:rPr lang="en-US" dirty="0"/>
              <a:t>: </a:t>
            </a:r>
            <a:r>
              <a:rPr lang="en-US" dirty="0" err="1"/>
              <a:t>fixados</a:t>
            </a:r>
            <a:r>
              <a:rPr lang="en-US" dirty="0"/>
              <a:t> </a:t>
            </a:r>
            <a:r>
              <a:rPr lang="en-US" dirty="0" err="1"/>
              <a:t>por</a:t>
            </a:r>
            <a:r>
              <a:rPr lang="en-US" dirty="0"/>
              <a:t> </a:t>
            </a:r>
            <a:r>
              <a:rPr lang="en-US" dirty="0" err="1"/>
              <a:t>tutela</a:t>
            </a:r>
            <a:r>
              <a:rPr lang="en-US" dirty="0"/>
              <a:t> </a:t>
            </a:r>
            <a:r>
              <a:rPr lang="en-US" dirty="0" smtClean="0"/>
              <a:t>de </a:t>
            </a:r>
            <a:r>
              <a:rPr lang="en-US" dirty="0" err="1" smtClean="0"/>
              <a:t>urgência</a:t>
            </a:r>
            <a:endParaRPr lang="en-US" dirty="0"/>
          </a:p>
          <a:p>
            <a:pPr lvl="1" eaLnBrk="1" hangingPunct="1"/>
            <a:r>
              <a:rPr lang="en-US" b="1" dirty="0" err="1"/>
              <a:t>Revisão</a:t>
            </a:r>
            <a:r>
              <a:rPr lang="en-US" b="1" dirty="0"/>
              <a:t>: </a:t>
            </a:r>
            <a:r>
              <a:rPr lang="en-US" dirty="0"/>
              <a:t>a </a:t>
            </a:r>
            <a:r>
              <a:rPr lang="en-US" dirty="0" err="1"/>
              <a:t>qualquer</a:t>
            </a:r>
            <a:r>
              <a:rPr lang="en-US" dirty="0"/>
              <a:t> tempo </a:t>
            </a:r>
            <a:r>
              <a:rPr lang="en-US" dirty="0" err="1"/>
              <a:t>até</a:t>
            </a:r>
            <a:r>
              <a:rPr lang="en-US" dirty="0"/>
              <a:t> a </a:t>
            </a:r>
            <a:r>
              <a:rPr lang="en-US" dirty="0" err="1"/>
              <a:t>sentença</a:t>
            </a:r>
            <a:r>
              <a:rPr lang="en-US" dirty="0"/>
              <a:t> </a:t>
            </a:r>
            <a:r>
              <a:rPr lang="en-US" dirty="0" err="1"/>
              <a:t>definitiva</a:t>
            </a:r>
            <a:r>
              <a:rPr lang="en-US" dirty="0"/>
              <a:t>.</a:t>
            </a:r>
          </a:p>
          <a:p>
            <a:pPr lvl="2" eaLnBrk="1" hangingPunct="1"/>
            <a:r>
              <a:rPr lang="en-US" b="1" dirty="0" err="1" smtClean="0"/>
              <a:t>Provisionais</a:t>
            </a:r>
            <a:r>
              <a:rPr lang="en-US" dirty="0"/>
              <a:t>:</a:t>
            </a:r>
            <a:r>
              <a:rPr lang="en-US" dirty="0" smtClean="0"/>
              <a:t> </a:t>
            </a:r>
            <a:r>
              <a:rPr lang="en-US" dirty="0" err="1" smtClean="0"/>
              <a:t>tutela</a:t>
            </a:r>
            <a:r>
              <a:rPr lang="en-US" dirty="0"/>
              <a:t> </a:t>
            </a:r>
            <a:r>
              <a:rPr lang="en-US" dirty="0" smtClean="0"/>
              <a:t>de </a:t>
            </a:r>
            <a:r>
              <a:rPr lang="en-US" dirty="0" err="1" smtClean="0"/>
              <a:t>urgência</a:t>
            </a:r>
            <a:r>
              <a:rPr lang="en-US" dirty="0" smtClean="0"/>
              <a:t> – </a:t>
            </a:r>
            <a:r>
              <a:rPr lang="en-US" dirty="0" err="1"/>
              <a:t>não</a:t>
            </a:r>
            <a:r>
              <a:rPr lang="en-US" dirty="0"/>
              <a:t> </a:t>
            </a:r>
            <a:r>
              <a:rPr lang="en-US" dirty="0" err="1"/>
              <a:t>há</a:t>
            </a:r>
            <a:r>
              <a:rPr lang="en-US" dirty="0"/>
              <a:t> </a:t>
            </a:r>
            <a:r>
              <a:rPr lang="en-US" dirty="0" err="1"/>
              <a:t>prova</a:t>
            </a:r>
            <a:r>
              <a:rPr lang="en-US" dirty="0"/>
              <a:t> </a:t>
            </a:r>
            <a:r>
              <a:rPr lang="en-US" dirty="0" err="1"/>
              <a:t>pré-constituída</a:t>
            </a:r>
            <a:r>
              <a:rPr lang="en-US" dirty="0"/>
              <a:t> de </a:t>
            </a:r>
            <a:r>
              <a:rPr lang="en-US" dirty="0" err="1" smtClean="0"/>
              <a:t>credor</a:t>
            </a:r>
            <a:r>
              <a:rPr lang="en-US" dirty="0" smtClean="0"/>
              <a:t>/ </a:t>
            </a:r>
            <a:r>
              <a:rPr lang="en-US" dirty="0" err="1" smtClean="0"/>
              <a:t>indícios</a:t>
            </a:r>
            <a:r>
              <a:rPr lang="en-US" dirty="0" smtClean="0"/>
              <a:t>.</a:t>
            </a:r>
            <a:endParaRPr lang="en-US" dirty="0"/>
          </a:p>
          <a:p>
            <a:pPr lvl="2" eaLnBrk="1" hangingPunct="1"/>
            <a:r>
              <a:rPr lang="en-US" b="1" dirty="0" err="1"/>
              <a:t>Provisórios</a:t>
            </a:r>
            <a:r>
              <a:rPr lang="en-US" dirty="0"/>
              <a:t>: </a:t>
            </a:r>
            <a:r>
              <a:rPr lang="en-US" i="1" dirty="0" err="1"/>
              <a:t>inaudita</a:t>
            </a:r>
            <a:r>
              <a:rPr lang="en-US" i="1" dirty="0"/>
              <a:t> </a:t>
            </a:r>
            <a:r>
              <a:rPr lang="en-US" i="1" dirty="0" err="1"/>
              <a:t>altera</a:t>
            </a:r>
            <a:r>
              <a:rPr lang="en-US" i="1" dirty="0"/>
              <a:t> parte </a:t>
            </a:r>
            <a:r>
              <a:rPr lang="en-US" dirty="0"/>
              <a:t>– </a:t>
            </a:r>
            <a:r>
              <a:rPr lang="en-US" dirty="0" err="1"/>
              <a:t>decorrente</a:t>
            </a:r>
            <a:r>
              <a:rPr lang="en-US" dirty="0"/>
              <a:t> da lei 5478/68 – </a:t>
            </a:r>
            <a:r>
              <a:rPr lang="en-US" dirty="0" err="1"/>
              <a:t>há</a:t>
            </a:r>
            <a:r>
              <a:rPr lang="en-US" dirty="0"/>
              <a:t> </a:t>
            </a:r>
            <a:r>
              <a:rPr lang="en-US" dirty="0" err="1"/>
              <a:t>prova</a:t>
            </a:r>
            <a:r>
              <a:rPr lang="en-US" dirty="0"/>
              <a:t> </a:t>
            </a:r>
            <a:r>
              <a:rPr lang="en-US" dirty="0" err="1"/>
              <a:t>pré-constituída</a:t>
            </a:r>
            <a:r>
              <a:rPr lang="en-US" dirty="0"/>
              <a:t> </a:t>
            </a:r>
            <a:r>
              <a:rPr lang="en-US" dirty="0" err="1"/>
              <a:t>decorrente</a:t>
            </a:r>
            <a:r>
              <a:rPr lang="en-US" dirty="0"/>
              <a:t> de </a:t>
            </a:r>
            <a:r>
              <a:rPr lang="en-US" dirty="0" err="1"/>
              <a:t>parentesco</a:t>
            </a:r>
            <a:r>
              <a:rPr lang="en-US" dirty="0"/>
              <a:t>, </a:t>
            </a:r>
            <a:r>
              <a:rPr lang="en-US" dirty="0" err="1"/>
              <a:t>casamento</a:t>
            </a:r>
            <a:r>
              <a:rPr lang="en-US" dirty="0"/>
              <a:t> </a:t>
            </a:r>
            <a:r>
              <a:rPr lang="en-US" u="sng" dirty="0" err="1"/>
              <a:t>ou</a:t>
            </a:r>
            <a:r>
              <a:rPr lang="en-US" u="sng" dirty="0"/>
              <a:t> </a:t>
            </a:r>
            <a:r>
              <a:rPr lang="en-US" u="sng" dirty="0" err="1"/>
              <a:t>união</a:t>
            </a:r>
            <a:r>
              <a:rPr lang="en-US" u="sng" dirty="0"/>
              <a:t> </a:t>
            </a:r>
            <a:r>
              <a:rPr lang="en-US" u="sng" dirty="0" err="1"/>
              <a:t>estável</a:t>
            </a:r>
            <a:r>
              <a:rPr lang="en-US" u="sng" dirty="0"/>
              <a:t>.</a:t>
            </a:r>
            <a:endParaRPr lang="pt-BR" b="1" dirty="0"/>
          </a:p>
        </p:txBody>
      </p:sp>
    </p:spTree>
    <p:extLst>
      <p:ext uri="{BB962C8B-B14F-4D97-AF65-F5344CB8AC3E}">
        <p14:creationId xmlns:p14="http://schemas.microsoft.com/office/powerpoint/2010/main" val="402537841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07435" y="0"/>
            <a:ext cx="10972800" cy="1143000"/>
          </a:xfrm>
        </p:spPr>
        <p:txBody>
          <a:bodyPr/>
          <a:lstStyle/>
          <a:p>
            <a:r>
              <a:rPr lang="pt-BR" dirty="0" smtClean="0"/>
              <a:t>MAJORAÇÃO X PRISÃO</a:t>
            </a:r>
            <a:endParaRPr lang="pt-BR" dirty="0"/>
          </a:p>
        </p:txBody>
      </p:sp>
      <p:sp>
        <p:nvSpPr>
          <p:cNvPr id="3" name="Espaço Reservado para Conteúdo 2"/>
          <p:cNvSpPr>
            <a:spLocks noGrp="1"/>
          </p:cNvSpPr>
          <p:nvPr>
            <p:ph idx="1"/>
          </p:nvPr>
        </p:nvSpPr>
        <p:spPr/>
        <p:txBody>
          <a:bodyPr/>
          <a:lstStyle/>
          <a:p>
            <a:r>
              <a:rPr lang="pt-BR" dirty="0"/>
              <a:t>Em atenção aos princípios da proporcionalidade e da razoabilidade, na hipótese de superveniência de sentença que fixa alimentos definitivos em quantia inferior aos provisórios, a prisão civil do alimentante só poderá ser decretada até a quantia devida tendo como base os alimentos </a:t>
            </a:r>
            <a:r>
              <a:rPr lang="pt-BR" dirty="0" smtClean="0"/>
              <a:t>definitivos </a:t>
            </a:r>
            <a:r>
              <a:rPr lang="pt-BR" dirty="0"/>
              <a:t>(STJ - </a:t>
            </a:r>
            <a:r>
              <a:rPr lang="pt-BR" dirty="0" err="1"/>
              <a:t>REsp</a:t>
            </a:r>
            <a:r>
              <a:rPr lang="pt-BR" dirty="0"/>
              <a:t> 1318844 PR 2011/0179694-9, Relator Ministro Sidnei Beneti, T3, J. 07/03/2013).</a:t>
            </a:r>
          </a:p>
          <a:p>
            <a:endParaRPr lang="pt-BR" dirty="0"/>
          </a:p>
        </p:txBody>
      </p:sp>
    </p:spTree>
    <p:extLst>
      <p:ext uri="{BB962C8B-B14F-4D97-AF65-F5344CB8AC3E}">
        <p14:creationId xmlns:p14="http://schemas.microsoft.com/office/powerpoint/2010/main" val="230927938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idx="4294967295"/>
          </p:nvPr>
        </p:nvSpPr>
        <p:spPr>
          <a:xfrm>
            <a:off x="609600" y="230808"/>
            <a:ext cx="10972800" cy="1143000"/>
          </a:xfrm>
        </p:spPr>
        <p:txBody>
          <a:bodyPr/>
          <a:lstStyle/>
          <a:p>
            <a:pPr eaLnBrk="1" hangingPunct="1"/>
            <a:r>
              <a:rPr lang="en-US" b="1" dirty="0"/>
              <a:t>PENHORA ON-LINE</a:t>
            </a:r>
            <a:endParaRPr lang="pt-BR" b="1" dirty="0"/>
          </a:p>
        </p:txBody>
      </p:sp>
      <p:sp>
        <p:nvSpPr>
          <p:cNvPr id="65539" name="Rectangle 3"/>
          <p:cNvSpPr>
            <a:spLocks noGrp="1" noChangeArrowheads="1"/>
          </p:cNvSpPr>
          <p:nvPr>
            <p:ph type="body" idx="4294967295"/>
          </p:nvPr>
        </p:nvSpPr>
        <p:spPr>
          <a:xfrm>
            <a:off x="838200" y="1370633"/>
            <a:ext cx="10515600" cy="4351338"/>
          </a:xfrm>
        </p:spPr>
        <p:txBody>
          <a:bodyPr/>
          <a:lstStyle/>
          <a:p>
            <a:pPr eaLnBrk="1" hangingPunct="1"/>
            <a:r>
              <a:rPr lang="en-US" dirty="0" smtClean="0"/>
              <a:t>RITO - EXPROPRIAÇÃO</a:t>
            </a:r>
            <a:endParaRPr lang="en-US" dirty="0"/>
          </a:p>
          <a:p>
            <a:pPr eaLnBrk="1" hangingPunct="1"/>
            <a:r>
              <a:rPr lang="en-US" dirty="0"/>
              <a:t>BACENJUD</a:t>
            </a:r>
          </a:p>
          <a:p>
            <a:pPr eaLnBrk="1" hangingPunct="1"/>
            <a:r>
              <a:rPr lang="en-US" dirty="0"/>
              <a:t>ORDEM DE PREFERÊNCIA DE </a:t>
            </a:r>
            <a:r>
              <a:rPr lang="en-US" dirty="0" smtClean="0"/>
              <a:t>CRÉDITO</a:t>
            </a:r>
          </a:p>
          <a:p>
            <a:pPr lvl="1"/>
            <a:r>
              <a:rPr lang="en-US" dirty="0" smtClean="0"/>
              <a:t>POSSIBILIDADE ACAUTELATÓRIA NO RITO DE PRISÃO</a:t>
            </a:r>
          </a:p>
        </p:txBody>
      </p:sp>
    </p:spTree>
    <p:extLst>
      <p:ext uri="{BB962C8B-B14F-4D97-AF65-F5344CB8AC3E}">
        <p14:creationId xmlns:p14="http://schemas.microsoft.com/office/powerpoint/2010/main" val="280261964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idx="4294967295"/>
          </p:nvPr>
        </p:nvSpPr>
        <p:spPr>
          <a:xfrm>
            <a:off x="609600" y="249766"/>
            <a:ext cx="10972800" cy="1143000"/>
          </a:xfrm>
        </p:spPr>
        <p:txBody>
          <a:bodyPr/>
          <a:lstStyle/>
          <a:p>
            <a:pPr eaLnBrk="1" hangingPunct="1"/>
            <a:r>
              <a:rPr lang="en-US" b="1" dirty="0"/>
              <a:t>PENHORA DO SALÁRIO</a:t>
            </a:r>
            <a:endParaRPr lang="pt-BR" b="1" dirty="0"/>
          </a:p>
        </p:txBody>
      </p:sp>
      <p:sp>
        <p:nvSpPr>
          <p:cNvPr id="66563" name="Rectangle 3"/>
          <p:cNvSpPr>
            <a:spLocks noGrp="1" noChangeArrowheads="1"/>
          </p:cNvSpPr>
          <p:nvPr>
            <p:ph type="body" idx="4294967295"/>
          </p:nvPr>
        </p:nvSpPr>
        <p:spPr>
          <a:xfrm>
            <a:off x="838200" y="1389591"/>
            <a:ext cx="10515600" cy="4351338"/>
          </a:xfrm>
        </p:spPr>
        <p:txBody>
          <a:bodyPr/>
          <a:lstStyle/>
          <a:p>
            <a:pPr eaLnBrk="1" hangingPunct="1"/>
            <a:r>
              <a:rPr lang="en-US"/>
              <a:t>ENCARGO NÃO SUPERIOR A 30% OU 40%</a:t>
            </a:r>
          </a:p>
          <a:p>
            <a:pPr eaLnBrk="1" hangingPunct="1"/>
            <a:r>
              <a:rPr lang="en-US"/>
              <a:t>CUMULATIVO AO DESCONTO DOS ALIMENTOS</a:t>
            </a:r>
          </a:p>
          <a:p>
            <a:pPr eaLnBrk="1" hangingPunct="1"/>
            <a:r>
              <a:rPr lang="pt-BR" sz="1400"/>
              <a:t>ALIMENTOS – EXECUÇÃO DE PRESTAÇÃO ALIMENTÍCIA – PRESTAÇÕES VINCENDAS E VENCIDAS – DESCONTO EM FOLHA DE PAGAMENTO – DECISUM MANTIDO – RECURSO IMPROVIDO. Inexistindo distinção entre prestações alimentares vincendas e vencidas, o desconto em folha de pagamento de umas e outras garante a efetivação do direito do credor, independente de alienação judicial de bens (TJSC – AI 20063021892-0. Rel.: Monteiro Rocha. DJ 23/06/05)</a:t>
            </a:r>
          </a:p>
          <a:p>
            <a:pPr eaLnBrk="1" hangingPunct="1"/>
            <a:r>
              <a:rPr lang="pt-BR" sz="1400"/>
              <a:t> </a:t>
            </a:r>
          </a:p>
          <a:p>
            <a:pPr eaLnBrk="1" hangingPunct="1"/>
            <a:r>
              <a:rPr lang="pt-BR" sz="1400"/>
              <a:t>EXECUÇÃO DE ALIMENTOS. DESCONTO EM FOLHA. CABIMENTO. [...] CONTUDO, TAL DESCONTO NÃO PODE SER EM PERCENTUAL QUE COMPROMETA A PROPRIA SUBSISTÊNCIA DO ALIMENTANTE (TJRS – AI 70032232209. Rel.: Des. Rui Portanova. DJ 21/09/09).</a:t>
            </a:r>
          </a:p>
          <a:p>
            <a:pPr eaLnBrk="1" hangingPunct="1"/>
            <a:endParaRPr lang="pt-BR"/>
          </a:p>
        </p:txBody>
      </p:sp>
    </p:spTree>
    <p:extLst>
      <p:ext uri="{BB962C8B-B14F-4D97-AF65-F5344CB8AC3E}">
        <p14:creationId xmlns:p14="http://schemas.microsoft.com/office/powerpoint/2010/main" val="52461662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idx="4294967295"/>
          </p:nvPr>
        </p:nvSpPr>
        <p:spPr>
          <a:xfrm>
            <a:off x="609600" y="268724"/>
            <a:ext cx="10972800" cy="1143000"/>
          </a:xfrm>
        </p:spPr>
        <p:txBody>
          <a:bodyPr/>
          <a:lstStyle/>
          <a:p>
            <a:pPr eaLnBrk="1" hangingPunct="1"/>
            <a:r>
              <a:rPr lang="en-US" b="1" dirty="0"/>
              <a:t>PENHORA DO FGTS E PIS</a:t>
            </a:r>
            <a:endParaRPr lang="pt-BR" b="1" dirty="0"/>
          </a:p>
        </p:txBody>
      </p:sp>
      <p:sp>
        <p:nvSpPr>
          <p:cNvPr id="67587" name="Rectangle 3"/>
          <p:cNvSpPr>
            <a:spLocks noGrp="1" noChangeArrowheads="1"/>
          </p:cNvSpPr>
          <p:nvPr>
            <p:ph type="body" idx="4294967295"/>
          </p:nvPr>
        </p:nvSpPr>
        <p:spPr>
          <a:xfrm>
            <a:off x="838200" y="1408549"/>
            <a:ext cx="10515600" cy="4351338"/>
          </a:xfrm>
        </p:spPr>
        <p:txBody>
          <a:bodyPr/>
          <a:lstStyle/>
          <a:p>
            <a:pPr eaLnBrk="1" hangingPunct="1"/>
            <a:r>
              <a:rPr lang="en-US"/>
              <a:t>PENHORA DO SALDO</a:t>
            </a:r>
          </a:p>
          <a:p>
            <a:pPr eaLnBrk="1" hangingPunct="1"/>
            <a:endParaRPr lang="en-US"/>
          </a:p>
          <a:p>
            <a:pPr eaLnBrk="1" hangingPunct="1"/>
            <a:r>
              <a:rPr lang="en-US"/>
              <a:t>OFICIO A CEF</a:t>
            </a:r>
          </a:p>
          <a:p>
            <a:pPr eaLnBrk="1" hangingPunct="1"/>
            <a:endParaRPr lang="en-US"/>
          </a:p>
          <a:p>
            <a:pPr eaLnBrk="1" hangingPunct="1"/>
            <a:r>
              <a:rPr lang="en-US"/>
              <a:t>RETENÇÃO EM DESEMPREGO PARA GARANTIA DAS PARCELAS FUTURAS</a:t>
            </a:r>
          </a:p>
          <a:p>
            <a:pPr eaLnBrk="1" hangingPunct="1"/>
            <a:endParaRPr lang="pt-BR"/>
          </a:p>
        </p:txBody>
      </p:sp>
    </p:spTree>
    <p:extLst>
      <p:ext uri="{BB962C8B-B14F-4D97-AF65-F5344CB8AC3E}">
        <p14:creationId xmlns:p14="http://schemas.microsoft.com/office/powerpoint/2010/main" val="259218735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Espaço Reservado para Conteúdo 2"/>
          <p:cNvSpPr>
            <a:spLocks noGrp="1"/>
          </p:cNvSpPr>
          <p:nvPr>
            <p:ph idx="4294967295"/>
          </p:nvPr>
        </p:nvSpPr>
        <p:spPr>
          <a:xfrm>
            <a:off x="609600" y="1143000"/>
            <a:ext cx="10972800" cy="4724400"/>
          </a:xfrm>
        </p:spPr>
        <p:txBody>
          <a:bodyPr/>
          <a:lstStyle/>
          <a:p>
            <a:pPr eaLnBrk="1" hangingPunct="1"/>
            <a:r>
              <a:rPr lang="pt-BR" sz="2400" dirty="0"/>
              <a:t>FGTS E PIS – PENHORA – EXECUÇÃO DE ALIMENTOS – COMPETÊNCIA DA JUSTIÇA ESTADUAL – SÚMULA 202/STJ – 1. A competência para a execução da sentença condenatória de alimentos é da Justiça Estadual, sendo irrelevante para transferi-la para a Justiça Federal a intervenção do CEF. [...] A impenhorabilidade das contas vinculadas do FGTS e do PIS frente </a:t>
            </a:r>
            <a:r>
              <a:rPr lang="pt-BR" sz="2400" dirty="0" err="1"/>
              <a:t>á</a:t>
            </a:r>
            <a:r>
              <a:rPr lang="pt-BR" sz="2400" dirty="0"/>
              <a:t> execução de alimentos deve ser mitigada pela colisão de princípios, bem de status constitucional, que autoriza, inclusive, a prisão civil do devedor. O princípio da proporcionalidade autoriza recaia a penhora sobre o créditos do FGTS e PIS (STJ - RMS 26540 – Min. Eliana Calmon. DJ 05/09/08)</a:t>
            </a:r>
          </a:p>
          <a:p>
            <a:pPr eaLnBrk="1" hangingPunct="1"/>
            <a:endParaRPr lang="pt-BR" sz="2400" dirty="0"/>
          </a:p>
        </p:txBody>
      </p:sp>
    </p:spTree>
    <p:extLst>
      <p:ext uri="{BB962C8B-B14F-4D97-AF65-F5344CB8AC3E}">
        <p14:creationId xmlns:p14="http://schemas.microsoft.com/office/powerpoint/2010/main" val="82569497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609600" y="230808"/>
            <a:ext cx="10972800" cy="1143000"/>
          </a:xfrm>
        </p:spPr>
        <p:txBody>
          <a:bodyPr/>
          <a:lstStyle/>
          <a:p>
            <a:r>
              <a:rPr lang="pt-BR" sz="4000" b="1" dirty="0"/>
              <a:t>PENHORA ANTES DA CITAÇÃO</a:t>
            </a:r>
          </a:p>
        </p:txBody>
      </p:sp>
      <p:sp>
        <p:nvSpPr>
          <p:cNvPr id="70659" name="Rectangle 3"/>
          <p:cNvSpPr>
            <a:spLocks noGrp="1" noChangeArrowheads="1"/>
          </p:cNvSpPr>
          <p:nvPr>
            <p:ph type="body" idx="1"/>
          </p:nvPr>
        </p:nvSpPr>
        <p:spPr>
          <a:xfrm>
            <a:off x="838200" y="1370633"/>
            <a:ext cx="10515600" cy="4351338"/>
          </a:xfrm>
        </p:spPr>
        <p:txBody>
          <a:bodyPr/>
          <a:lstStyle/>
          <a:p>
            <a:pPr>
              <a:lnSpc>
                <a:spcPct val="80000"/>
              </a:lnSpc>
            </a:pPr>
            <a:r>
              <a:rPr lang="pt-BR" sz="2400"/>
              <a:t>AUSÊNCIA DE CITAÇÃO DA EXECUTADA. NÃO LOCALIZAÇÃO NO ENDEREÇO INDICADO. APLICABILIDADE DO ART. 7º, III, DA LEI N. 6.830/80 E DO ART. 653, </a:t>
            </a:r>
            <a:r>
              <a:rPr lang="pt-BR" sz="2400" i="1"/>
              <a:t>CAPUT</a:t>
            </a:r>
            <a:r>
              <a:rPr lang="pt-BR" sz="2400"/>
              <a:t>, DO CÓDIGO DE PROCESSO CIVIL. ARRESTO DE BENS SEM NECESSIDADE DE PRÉVIA INVESTIGAÇÃO SOBRE OUTROS PASSÍVEIS DE CONSTRIÇÃO (MEDIDA DE PRÉ-PENHORA). VEROSSIMILHANÇA DA ALEGAÇÃO E PERIGO DE DANO IRREPARÁVEL OU DE DIFÍCIL REPARAÇÃO QUE AUTORIZAM A MEDIDA DE ARRESTO SOBRE DINHEIRO, VIA BACEN-JUD (AI/TJSC – 2010.033577-7. Rel.: João Henrique Blasi. Dj 11/01/11).</a:t>
            </a:r>
          </a:p>
        </p:txBody>
      </p:sp>
    </p:spTree>
    <p:extLst>
      <p:ext uri="{BB962C8B-B14F-4D97-AF65-F5344CB8AC3E}">
        <p14:creationId xmlns:p14="http://schemas.microsoft.com/office/powerpoint/2010/main" val="3702143755"/>
      </p:ext>
    </p:extLst>
  </p:cSld>
  <p:clrMapOvr>
    <a:masterClrMapping/>
  </p:clrMapOvr>
  <p:transition xmlns:p14="http://schemas.microsoft.com/office/powerpoint/2010/mai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idx="4294967295"/>
          </p:nvPr>
        </p:nvSpPr>
        <p:spPr>
          <a:xfrm>
            <a:off x="609600" y="249766"/>
            <a:ext cx="10972800" cy="1143000"/>
          </a:xfrm>
        </p:spPr>
        <p:txBody>
          <a:bodyPr/>
          <a:lstStyle/>
          <a:p>
            <a:pPr eaLnBrk="1" hangingPunct="1"/>
            <a:r>
              <a:rPr lang="en-US" b="1" dirty="0"/>
              <a:t>PROTESTO DA SENTENÇA</a:t>
            </a:r>
            <a:endParaRPr lang="pt-BR" b="1" dirty="0"/>
          </a:p>
        </p:txBody>
      </p:sp>
      <p:sp>
        <p:nvSpPr>
          <p:cNvPr id="71683" name="Rectangle 3"/>
          <p:cNvSpPr>
            <a:spLocks noGrp="1" noChangeArrowheads="1"/>
          </p:cNvSpPr>
          <p:nvPr>
            <p:ph type="body" idx="4294967295"/>
          </p:nvPr>
        </p:nvSpPr>
        <p:spPr>
          <a:xfrm>
            <a:off x="838200" y="1389591"/>
            <a:ext cx="10515600" cy="4351338"/>
          </a:xfrm>
        </p:spPr>
        <p:txBody>
          <a:bodyPr/>
          <a:lstStyle/>
          <a:p>
            <a:pPr eaLnBrk="1" hangingPunct="1"/>
            <a:r>
              <a:rPr lang="en-US" dirty="0" smtClean="0"/>
              <a:t>528 (NCPC)</a:t>
            </a:r>
          </a:p>
          <a:p>
            <a:r>
              <a:rPr lang="pt-BR" b="1" dirty="0"/>
              <a:t>§ </a:t>
            </a:r>
            <a:r>
              <a:rPr lang="pt-BR" b="1" dirty="0" smtClean="0"/>
              <a:t>1º </a:t>
            </a:r>
            <a:r>
              <a:rPr lang="pt-BR" dirty="0" smtClean="0"/>
              <a:t>Caso o executado, no prazo referido no caput não efetue o pagamento, não prove que o efetuou ou não apresente justificativa da impossibilidade de efetua-lo, o juiz mandara protestar o pronunciamento judicial, aplicando-se no que couber, o disposto no art. 517.</a:t>
            </a:r>
          </a:p>
          <a:p>
            <a:pPr lvl="2"/>
            <a:r>
              <a:rPr lang="pt-BR" dirty="0" smtClean="0"/>
              <a:t>Art. 517 (NCPC). A decisão judicial transitada em julgado poderá ser levada a protesto.....</a:t>
            </a:r>
          </a:p>
        </p:txBody>
      </p:sp>
    </p:spTree>
    <p:extLst>
      <p:ext uri="{BB962C8B-B14F-4D97-AF65-F5344CB8AC3E}">
        <p14:creationId xmlns:p14="http://schemas.microsoft.com/office/powerpoint/2010/main" val="368991688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609600" y="118532"/>
            <a:ext cx="10972800" cy="1143000"/>
          </a:xfrm>
        </p:spPr>
        <p:txBody>
          <a:bodyPr/>
          <a:lstStyle/>
          <a:p>
            <a:r>
              <a:rPr lang="en-US" sz="3000" b="1" dirty="0"/>
              <a:t>INCLUSÃO DO NOME NO </a:t>
            </a:r>
            <a:r>
              <a:rPr lang="en-US" sz="3000" b="1" dirty="0" smtClean="0"/>
              <a:t>SERASA</a:t>
            </a:r>
            <a:br>
              <a:rPr lang="en-US" sz="3000" b="1" dirty="0" smtClean="0"/>
            </a:br>
            <a:r>
              <a:rPr lang="en-US" sz="3000" b="1" dirty="0" smtClean="0"/>
              <a:t>+ MULTA POR ATRASO</a:t>
            </a:r>
            <a:endParaRPr lang="pt-BR" sz="3000" b="1" dirty="0"/>
          </a:p>
        </p:txBody>
      </p:sp>
      <p:sp>
        <p:nvSpPr>
          <p:cNvPr id="72707" name="Rectangle 3"/>
          <p:cNvSpPr>
            <a:spLocks noGrp="1" noChangeArrowheads="1"/>
          </p:cNvSpPr>
          <p:nvPr>
            <p:ph type="body" idx="1"/>
          </p:nvPr>
        </p:nvSpPr>
        <p:spPr>
          <a:xfrm>
            <a:off x="609600" y="1566333"/>
            <a:ext cx="10972800" cy="3687763"/>
          </a:xfrm>
        </p:spPr>
        <p:txBody>
          <a:bodyPr/>
          <a:lstStyle/>
          <a:p>
            <a:pPr>
              <a:lnSpc>
                <a:spcPct val="90000"/>
              </a:lnSpc>
            </a:pPr>
            <a:r>
              <a:rPr lang="en-US" sz="2400" dirty="0"/>
              <a:t>OBRIGAÇÃO DE FAZER / DAR</a:t>
            </a:r>
          </a:p>
          <a:p>
            <a:pPr>
              <a:lnSpc>
                <a:spcPct val="90000"/>
              </a:lnSpc>
            </a:pPr>
            <a:r>
              <a:rPr lang="en-US" sz="2400" dirty="0"/>
              <a:t>EFETIVAÇÃO DA TUTELA ESPECÍFICA</a:t>
            </a:r>
          </a:p>
          <a:p>
            <a:pPr lvl="1">
              <a:lnSpc>
                <a:spcPct val="90000"/>
              </a:lnSpc>
            </a:pPr>
            <a:r>
              <a:rPr lang="en-US" sz="2000" dirty="0"/>
              <a:t>Art. 461 (CPC). [...]</a:t>
            </a:r>
          </a:p>
          <a:p>
            <a:pPr lvl="1">
              <a:lnSpc>
                <a:spcPct val="90000"/>
              </a:lnSpc>
            </a:pPr>
            <a:r>
              <a:rPr lang="pt-BR" sz="2000" b="1" dirty="0"/>
              <a:t>§ 5º -</a:t>
            </a:r>
            <a:r>
              <a:rPr lang="pt-BR" sz="2000" dirty="0"/>
              <a:t> Para a efetivação da tutela específica ou a obtenção do resultado prático equivalente, poderá o juiz, de ofício ou a requerimento, determinar as medidas necessárias, tais como a imposição de multa por tempo de atraso, busca e apreensão, remoção de pessoas e coisas, desfazimento de obras e impedimento de atividade nociva, se necessário com requisição de força </a:t>
            </a:r>
            <a:r>
              <a:rPr lang="pt-BR" sz="2000" dirty="0" err="1" smtClean="0"/>
              <a:t>policiaL</a:t>
            </a:r>
            <a:endParaRPr lang="en-US" sz="2400" dirty="0" smtClean="0"/>
          </a:p>
          <a:p>
            <a:pPr>
              <a:lnSpc>
                <a:spcPct val="90000"/>
              </a:lnSpc>
            </a:pPr>
            <a:endParaRPr lang="en-US" sz="2400" dirty="0"/>
          </a:p>
          <a:p>
            <a:pPr>
              <a:lnSpc>
                <a:spcPct val="90000"/>
              </a:lnSpc>
            </a:pPr>
            <a:endParaRPr lang="pt-BR" sz="2400" dirty="0"/>
          </a:p>
        </p:txBody>
      </p:sp>
    </p:spTree>
    <p:extLst>
      <p:ext uri="{BB962C8B-B14F-4D97-AF65-F5344CB8AC3E}">
        <p14:creationId xmlns:p14="http://schemas.microsoft.com/office/powerpoint/2010/main" val="13787052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5380" y="-32965"/>
            <a:ext cx="10972800" cy="1143000"/>
          </a:xfrm>
        </p:spPr>
        <p:txBody>
          <a:bodyPr/>
          <a:lstStyle/>
          <a:p>
            <a:r>
              <a:rPr lang="en-US" dirty="0" smtClean="0"/>
              <a:t>ABANDONO MATERIAL</a:t>
            </a:r>
            <a:endParaRPr lang="en-US" dirty="0"/>
          </a:p>
        </p:txBody>
      </p:sp>
      <p:sp>
        <p:nvSpPr>
          <p:cNvPr id="3" name="Content Placeholder 2"/>
          <p:cNvSpPr>
            <a:spLocks noGrp="1"/>
          </p:cNvSpPr>
          <p:nvPr>
            <p:ph idx="1"/>
          </p:nvPr>
        </p:nvSpPr>
        <p:spPr/>
        <p:txBody>
          <a:bodyPr/>
          <a:lstStyle/>
          <a:p>
            <a:r>
              <a:rPr lang="pt-BR" sz="1600" b="1" dirty="0"/>
              <a:t>Art. 244.</a:t>
            </a:r>
            <a:r>
              <a:rPr lang="pt-BR" sz="1600" dirty="0"/>
              <a:t> Deixar, sem justa causa, de prover a subsistência do cônjuge, ou de filho menor de 18 (dezoito) anos ou inapto para o trabalho, ou de ascendente inválido ou maior de 60 (sessenta) anos, não lhes proporcionando os recursos necessários ou faltando ao pagamento de pensão alimentícia judicialmente acordada, fixada ou majorada; deixar, sem justa causa, de socorrer descendente ou ascendente, gravemente enfermo: (Redação dada pela Lei nº 10.741, de 2003)</a:t>
            </a:r>
          </a:p>
          <a:p>
            <a:r>
              <a:rPr lang="pt-BR" sz="1600" dirty="0"/>
              <a:t>Pena - detenção, de 1 (um) a 4 (quatro) anos e multa, de uma a dez vezes o maior salário mínimo vigente no País. (Redação dada pela Lei nº 5.478, de 1968)</a:t>
            </a:r>
          </a:p>
          <a:p>
            <a:r>
              <a:rPr lang="pt-BR" sz="1600" b="1" dirty="0"/>
              <a:t>Parágrafo único</a:t>
            </a:r>
            <a:r>
              <a:rPr lang="pt-BR" sz="1600" dirty="0"/>
              <a:t> - Nas mesmas penas incide quem, sendo solvente, frustra ou ilide, de qualquer modo, inclusive por abandono injustificado de emprego ou função, o pagamento de pensão alimentícia judicialmente acordada, fixada ou majorada. (Incluído pela Lei nº 5.478, de 1968</a:t>
            </a:r>
          </a:p>
          <a:p>
            <a:pPr lvl="2"/>
            <a:r>
              <a:rPr lang="pt-BR" b="1" i="1" dirty="0"/>
              <a:t>Incide, em tese, nas penas do art. 244 do CP quem não paga pensão alimentícia judicialmente fixada em favor dos filhos até a maioridade destes” (STF – RHC – Rel. CORDEIRO GUERRA – RT  493/364). No mesmo sentido: STF: RT 506/449; RJDTACRIM 16/56, 22/40. </a:t>
            </a:r>
            <a:endParaRPr lang="en-US" dirty="0"/>
          </a:p>
        </p:txBody>
      </p:sp>
    </p:spTree>
    <p:extLst>
      <p:ext uri="{BB962C8B-B14F-4D97-AF65-F5344CB8AC3E}">
        <p14:creationId xmlns:p14="http://schemas.microsoft.com/office/powerpoint/2010/main" val="184482247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ítulo 1"/>
          <p:cNvSpPr>
            <a:spLocks noGrp="1"/>
          </p:cNvSpPr>
          <p:nvPr>
            <p:ph type="title"/>
          </p:nvPr>
        </p:nvSpPr>
        <p:spPr>
          <a:xfrm>
            <a:off x="609600" y="1143000"/>
            <a:ext cx="10972800" cy="1143000"/>
          </a:xfrm>
        </p:spPr>
        <p:txBody>
          <a:bodyPr>
            <a:normAutofit fontScale="90000"/>
          </a:bodyPr>
          <a:lstStyle/>
          <a:p>
            <a:r>
              <a:rPr lang="pt-BR" b="1" dirty="0"/>
              <a:t>DANO MORAL DECORRENTE DE ALIMENTOS</a:t>
            </a:r>
          </a:p>
        </p:txBody>
      </p:sp>
      <p:sp>
        <p:nvSpPr>
          <p:cNvPr id="74755" name="Espaço Reservado para Conteúdo 2"/>
          <p:cNvSpPr>
            <a:spLocks noGrp="1"/>
          </p:cNvSpPr>
          <p:nvPr>
            <p:ph idx="1"/>
          </p:nvPr>
        </p:nvSpPr>
        <p:spPr>
          <a:xfrm>
            <a:off x="609600" y="2590801"/>
            <a:ext cx="10972800" cy="3535363"/>
          </a:xfrm>
        </p:spPr>
        <p:txBody>
          <a:bodyPr/>
          <a:lstStyle/>
          <a:p>
            <a:r>
              <a:rPr lang="pt-BR" dirty="0"/>
              <a:t>PRISÃO INJUSTA</a:t>
            </a:r>
          </a:p>
          <a:p>
            <a:pPr lvl="1"/>
            <a:r>
              <a:rPr lang="pt-BR" dirty="0"/>
              <a:t> DIFERENÇA DA PRISÃO ILEGAL</a:t>
            </a:r>
          </a:p>
          <a:p>
            <a:pPr lvl="1">
              <a:buFont typeface="Wingdings" pitchFamily="-84" charset="2"/>
              <a:buNone/>
            </a:pPr>
            <a:endParaRPr lang="pt-BR" dirty="0"/>
          </a:p>
          <a:p>
            <a:r>
              <a:rPr lang="pt-BR" dirty="0"/>
              <a:t>INADIMPLEMENTO DA PENSÃO</a:t>
            </a:r>
          </a:p>
          <a:p>
            <a:pPr lvl="1"/>
            <a:r>
              <a:rPr lang="pt-BR" dirty="0"/>
              <a:t> DANO REFLEXO</a:t>
            </a:r>
          </a:p>
          <a:p>
            <a:pPr lvl="1"/>
            <a:r>
              <a:rPr lang="pt-BR" dirty="0"/>
              <a:t> EFEITO DA MORA</a:t>
            </a:r>
          </a:p>
        </p:txBody>
      </p:sp>
    </p:spTree>
    <p:extLst>
      <p:ext uri="{BB962C8B-B14F-4D97-AF65-F5344CB8AC3E}">
        <p14:creationId xmlns:p14="http://schemas.microsoft.com/office/powerpoint/2010/main" val="3912272894"/>
      </p:ext>
    </p:extLst>
  </p:cSld>
  <p:clrMapOvr>
    <a:masterClrMapping/>
  </p:clrMapOvr>
  <p:transition xmlns:p14="http://schemas.microsoft.com/office/powerpoint/2010/mai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09600" y="2546351"/>
            <a:ext cx="10972800" cy="2035175"/>
          </a:xfrm>
        </p:spPr>
        <p:txBody>
          <a:bodyPr/>
          <a:lstStyle/>
          <a:p>
            <a:pPr algn="ctr" eaLnBrk="1" hangingPunct="1"/>
            <a:r>
              <a:rPr lang="en-US" b="1" dirty="0" smtClean="0"/>
              <a:t>NCPC</a:t>
            </a:r>
            <a:endParaRPr lang="pt-BR" b="1" dirty="0"/>
          </a:p>
        </p:txBody>
      </p:sp>
    </p:spTree>
    <p:extLst>
      <p:ext uri="{BB962C8B-B14F-4D97-AF65-F5344CB8AC3E}">
        <p14:creationId xmlns:p14="http://schemas.microsoft.com/office/powerpoint/2010/main" val="298474955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1" name="Rectangle 3"/>
          <p:cNvSpPr txBox="1">
            <a:spLocks noChangeArrowheads="1"/>
          </p:cNvSpPr>
          <p:nvPr/>
        </p:nvSpPr>
        <p:spPr bwMode="auto">
          <a:xfrm>
            <a:off x="1102785" y="1066801"/>
            <a:ext cx="10162116" cy="4797425"/>
          </a:xfrm>
          <a:prstGeom prst="rect">
            <a:avLst/>
          </a:prstGeom>
          <a:noFill/>
          <a:ln w="9525">
            <a:noFill/>
            <a:miter lim="800000"/>
            <a:headEnd/>
            <a:tailEnd/>
          </a:ln>
        </p:spPr>
        <p:txBody>
          <a:bodyPr>
            <a:prstTxWarp prst="textNoShape">
              <a:avLst/>
            </a:prstTxWarp>
          </a:bodyPr>
          <a:lstStyle/>
          <a:p>
            <a:pPr algn="just"/>
            <a:r>
              <a:rPr lang="pt-BR" sz="1500" dirty="0"/>
              <a:t>DANO MORAL. DISPENSA INDEVIDA. </a:t>
            </a:r>
            <a:r>
              <a:rPr lang="pt-BR" sz="1500" b="1" dirty="0"/>
              <a:t>NÃO PAGAMENTOS DOS SALÁRIOS. INCLUSÃO DO NOME DO RECLAMANTE NO CADASTRO DE INADIMPLENTES DO SPC E SERASA</a:t>
            </a:r>
            <a:r>
              <a:rPr lang="pt-BR" sz="1500" dirty="0"/>
              <a:t>. Presentes os elementos da responsabilidade civil, quais sejam, ato ilícito não pagamento dos salários do reclamante; o nexo de causalidade - </a:t>
            </a:r>
            <a:r>
              <a:rPr lang="pt-BR" sz="1500" b="1" dirty="0"/>
              <a:t>o dano, inclusão do nome do demandante no cadastro de inadimplentes do SERASA e SPC, foi uma </a:t>
            </a:r>
            <a:r>
              <a:rPr lang="pt-BR" sz="1500" b="1" dirty="0" err="1"/>
              <a:t>consequência</a:t>
            </a:r>
            <a:r>
              <a:rPr lang="pt-BR" sz="1500" b="1" dirty="0"/>
              <a:t> do não recebimento dos salários pelo reclamante</a:t>
            </a:r>
            <a:r>
              <a:rPr lang="pt-BR" sz="1500" dirty="0"/>
              <a:t> resultado da sua dispensa indevida; a culpa - caracterizada pela dispensa imotivada do reclamante (consoante premissas fáticas fixadas pelo egrégio Tribunal Regional - Incidência da Súmula nº 126); e sendo o dano moral presumível, não há dúvida de que é devida ao reclamante indenização por danos morais. Recurso de revista não conhecido. (TST – 2ª Turma – RR - 101900-70.2007.5.13.0009 – Rel. Min. Guilherme Augusto </a:t>
            </a:r>
            <a:r>
              <a:rPr lang="pt-BR" sz="1500" dirty="0" err="1"/>
              <a:t>Caputo</a:t>
            </a:r>
            <a:r>
              <a:rPr lang="pt-BR" sz="1500" dirty="0"/>
              <a:t> Bastos – julgado em 30/11/2011).</a:t>
            </a:r>
          </a:p>
          <a:p>
            <a:pPr algn="just"/>
            <a:endParaRPr lang="pt-BR" sz="1500" dirty="0"/>
          </a:p>
          <a:p>
            <a:pPr>
              <a:buFont typeface="Arial" pitchFamily="-84" charset="0"/>
              <a:buChar char="•"/>
            </a:pPr>
            <a:r>
              <a:rPr lang="pt-BR" sz="1500" b="1" dirty="0">
                <a:solidFill>
                  <a:srgbClr val="000000"/>
                </a:solidFill>
              </a:rPr>
              <a:t>Doutrina</a:t>
            </a:r>
          </a:p>
          <a:p>
            <a:pPr lvl="1" algn="just"/>
            <a:r>
              <a:rPr lang="pt-BR" sz="1500" dirty="0"/>
              <a:t>A partir do momento em que o direito brasileiro passe a admitir a aplicação do dano moral pelo inadimplemento alimentar teremos, por certo, um aviso àqueles que procuram descurar-se de suas obrigações, ou seja, a teoria aqui </a:t>
            </a:r>
            <a:r>
              <a:rPr lang="pt-BR" sz="1500" dirty="0" err="1"/>
              <a:t>proconizada</a:t>
            </a:r>
            <a:r>
              <a:rPr lang="pt-BR" sz="1500" dirty="0"/>
              <a:t> além de efetivar os direitos daqueles sujeitos de uma determinada relação, possibilitará também um efeito pedagógico para a coletividade (ROSA, Conrado Paulino. FREITAS, Douglas Phillips. Dano Moral &amp; Direito das Famílias. Florianópolis: </a:t>
            </a:r>
            <a:r>
              <a:rPr lang="pt-BR" sz="1500" dirty="0" err="1"/>
              <a:t>Voxlegem</a:t>
            </a:r>
            <a:r>
              <a:rPr lang="pt-BR" sz="1500" dirty="0"/>
              <a:t>, 2012. p 166).</a:t>
            </a:r>
            <a:endParaRPr lang="pt-BR" sz="1500" b="1" dirty="0">
              <a:solidFill>
                <a:srgbClr val="000000"/>
              </a:solidFill>
            </a:endParaRPr>
          </a:p>
        </p:txBody>
      </p:sp>
    </p:spTree>
    <p:extLst>
      <p:ext uri="{BB962C8B-B14F-4D97-AF65-F5344CB8AC3E}">
        <p14:creationId xmlns:p14="http://schemas.microsoft.com/office/powerpoint/2010/main" val="162298462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429685" y="2562225"/>
            <a:ext cx="11330516" cy="1371600"/>
          </a:xfrm>
        </p:spPr>
        <p:txBody>
          <a:bodyPr/>
          <a:lstStyle/>
          <a:p>
            <a:pPr algn="ctr" eaLnBrk="1" hangingPunct="1"/>
            <a:r>
              <a:rPr lang="pt-BR"/>
              <a:t>OBRIGADO</a:t>
            </a:r>
          </a:p>
        </p:txBody>
      </p:sp>
      <p:sp>
        <p:nvSpPr>
          <p:cNvPr id="79875" name="Rectangle 3"/>
          <p:cNvSpPr>
            <a:spLocks noGrp="1" noChangeArrowheads="1"/>
          </p:cNvSpPr>
          <p:nvPr>
            <p:ph type="body" sz="half" idx="1"/>
          </p:nvPr>
        </p:nvSpPr>
        <p:spPr>
          <a:xfrm>
            <a:off x="609600" y="4149726"/>
            <a:ext cx="11150600" cy="2519363"/>
          </a:xfrm>
        </p:spPr>
        <p:txBody>
          <a:bodyPr/>
          <a:lstStyle/>
          <a:p>
            <a:pPr algn="ctr" eaLnBrk="1" hangingPunct="1">
              <a:buFont typeface="Wingdings" pitchFamily="-84" charset="2"/>
              <a:buNone/>
            </a:pPr>
            <a:r>
              <a:rPr lang="pt-BR" sz="2800" dirty="0">
                <a:solidFill>
                  <a:srgbClr val="000076"/>
                </a:solidFill>
                <a:hlinkClick r:id="rId2"/>
              </a:rPr>
              <a:t>www.douglasfreitas.adv.br</a:t>
            </a:r>
            <a:endParaRPr lang="pt-BR" sz="2800" dirty="0">
              <a:solidFill>
                <a:srgbClr val="000076"/>
              </a:solidFill>
            </a:endParaRPr>
          </a:p>
          <a:p>
            <a:pPr algn="ctr" eaLnBrk="1" hangingPunct="1">
              <a:buFont typeface="Wingdings" pitchFamily="-84" charset="2"/>
              <a:buNone/>
            </a:pPr>
            <a:r>
              <a:rPr lang="pt-BR" sz="2800" dirty="0">
                <a:solidFill>
                  <a:srgbClr val="000076"/>
                </a:solidFill>
                <a:hlinkClick r:id="rId3"/>
              </a:rPr>
              <a:t>contato@</a:t>
            </a:r>
            <a:r>
              <a:rPr lang="pt-BR" sz="2800" dirty="0" smtClean="0">
                <a:solidFill>
                  <a:srgbClr val="000076"/>
                </a:solidFill>
                <a:hlinkClick r:id="rId3"/>
              </a:rPr>
              <a:t>douglasfreitas.adv.br</a:t>
            </a:r>
            <a:endParaRPr lang="pt-BR" sz="2800" b="1" dirty="0" smtClean="0">
              <a:solidFill>
                <a:srgbClr val="000076"/>
              </a:solidFill>
            </a:endParaRPr>
          </a:p>
          <a:p>
            <a:pPr algn="ctr" eaLnBrk="1" hangingPunct="1">
              <a:buFont typeface="Wingdings" pitchFamily="-84" charset="2"/>
              <a:buNone/>
            </a:pPr>
            <a:r>
              <a:rPr lang="pt-BR" sz="2800" b="1" dirty="0">
                <a:solidFill>
                  <a:srgbClr val="000076"/>
                </a:solidFill>
              </a:rPr>
              <a:t>www.facebook.com/douglaspfreitas</a:t>
            </a:r>
          </a:p>
          <a:p>
            <a:pPr algn="ctr" eaLnBrk="1" hangingPunct="1">
              <a:buFont typeface="Wingdings" pitchFamily="-84" charset="2"/>
              <a:buNone/>
            </a:pPr>
            <a:r>
              <a:rPr lang="pt-BR" sz="2800" b="1" dirty="0">
                <a:solidFill>
                  <a:srgbClr val="000076"/>
                </a:solidFill>
              </a:rPr>
              <a:t>douglasph@hotmail.com</a:t>
            </a:r>
          </a:p>
          <a:p>
            <a:pPr eaLnBrk="1" hangingPunct="1">
              <a:buFont typeface="Wingdings" pitchFamily="-84" charset="2"/>
              <a:buNone/>
            </a:pPr>
            <a:endParaRPr lang="pt-BR" sz="2800" dirty="0">
              <a:solidFill>
                <a:srgbClr val="000076"/>
              </a:solidFill>
            </a:endParaRPr>
          </a:p>
        </p:txBody>
      </p:sp>
      <p:pic>
        <p:nvPicPr>
          <p:cNvPr id="79876" name="Picture 4" descr="logo douglasfreitas familia"/>
          <p:cNvPicPr>
            <a:picLocks noGrp="1" noChangeAspect="1" noChangeArrowheads="1"/>
          </p:cNvPicPr>
          <p:nvPr>
            <p:ph sz="half" idx="2"/>
          </p:nvPr>
        </p:nvPicPr>
        <p:blipFill>
          <a:blip r:embed="rId4"/>
          <a:srcRect/>
          <a:stretch>
            <a:fillRect/>
          </a:stretch>
        </p:blipFill>
        <p:spPr>
          <a:xfrm>
            <a:off x="2899924" y="1397985"/>
            <a:ext cx="5620338" cy="1400455"/>
          </a:xfrm>
          <a:noFill/>
        </p:spPr>
      </p:pic>
    </p:spTree>
    <p:extLst>
      <p:ext uri="{BB962C8B-B14F-4D97-AF65-F5344CB8AC3E}">
        <p14:creationId xmlns:p14="http://schemas.microsoft.com/office/powerpoint/2010/main" val="1258221114"/>
      </p:ext>
    </p:extLst>
  </p:cSld>
  <p:clrMapOvr>
    <a:masterClrMapping/>
  </p:clrMapOvr>
  <p:transition xmlns:p14="http://schemas.microsoft.com/office/powerpoint/2010/main" spd="med">
    <p:split orient="vert"/>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7155"/>
            <a:ext cx="10972800" cy="1143000"/>
          </a:xfrm>
        </p:spPr>
        <p:txBody>
          <a:bodyPr/>
          <a:lstStyle/>
          <a:p>
            <a:r>
              <a:rPr lang="en-US" dirty="0" smtClean="0"/>
              <a:t>NOVO CPC</a:t>
            </a:r>
            <a:endParaRPr lang="en-US" dirty="0"/>
          </a:p>
        </p:txBody>
      </p:sp>
      <p:sp>
        <p:nvSpPr>
          <p:cNvPr id="7" name="Espaço Reservado para Conteúdo 6"/>
          <p:cNvSpPr>
            <a:spLocks noGrp="1"/>
          </p:cNvSpPr>
          <p:nvPr>
            <p:ph idx="1"/>
          </p:nvPr>
        </p:nvSpPr>
        <p:spPr>
          <a:xfrm>
            <a:off x="719403" y="980729"/>
            <a:ext cx="10972800" cy="4525963"/>
          </a:xfrm>
        </p:spPr>
        <p:txBody>
          <a:bodyPr/>
          <a:lstStyle/>
          <a:p>
            <a:pPr marL="0" indent="0" algn="ctr">
              <a:buNone/>
            </a:pPr>
            <a:r>
              <a:rPr lang="pt-BR" b="1" dirty="0" smtClean="0"/>
              <a:t>CAPÍTULO X – DAS AÇÕES DE FAMÍLIA</a:t>
            </a:r>
          </a:p>
          <a:p>
            <a:pPr marL="0" indent="0" algn="ctr">
              <a:buNone/>
            </a:pPr>
            <a:endParaRPr lang="pt-BR" b="1" dirty="0" smtClean="0"/>
          </a:p>
          <a:p>
            <a:pPr algn="just"/>
            <a:r>
              <a:rPr lang="pt-BR" sz="2800" b="1" dirty="0" smtClean="0"/>
              <a:t>Art. 693</a:t>
            </a:r>
            <a:r>
              <a:rPr lang="pt-BR" sz="2800" dirty="0" smtClean="0"/>
              <a:t> As normas deste Capítulo aplicam-se aos processos contenciosos de divórcio, separação, reconhecimento e extinção de união estável, guarda, visitação e filiação.</a:t>
            </a:r>
          </a:p>
          <a:p>
            <a:r>
              <a:rPr lang="pt-BR" sz="2800" dirty="0" smtClean="0"/>
              <a:t>Parágrafo único. A ação de alimentos e a que versar sobre interesse de criança ou de adolescente observarão o procedimento previsto em legislação específica, aplicando-se, no que couber, as disposições deste Capítulo</a:t>
            </a:r>
          </a:p>
          <a:p>
            <a:endParaRPr lang="pt-BR" dirty="0"/>
          </a:p>
        </p:txBody>
      </p:sp>
    </p:spTree>
    <p:extLst>
      <p:ext uri="{BB962C8B-B14F-4D97-AF65-F5344CB8AC3E}">
        <p14:creationId xmlns:p14="http://schemas.microsoft.com/office/powerpoint/2010/main" val="6943013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7155"/>
            <a:ext cx="10972800" cy="1143000"/>
          </a:xfrm>
        </p:spPr>
        <p:txBody>
          <a:bodyPr/>
          <a:lstStyle/>
          <a:p>
            <a:r>
              <a:rPr lang="en-US" dirty="0" smtClean="0">
                <a:solidFill>
                  <a:srgbClr val="FFFFFF"/>
                </a:solidFill>
              </a:rPr>
              <a:t>NOVO CPC</a:t>
            </a:r>
            <a:endParaRPr lang="en-US" dirty="0">
              <a:solidFill>
                <a:srgbClr val="FFFFFF"/>
              </a:solidFill>
            </a:endParaRPr>
          </a:p>
        </p:txBody>
      </p:sp>
      <p:sp>
        <p:nvSpPr>
          <p:cNvPr id="7" name="Espaço Reservado para Conteúdo 6"/>
          <p:cNvSpPr>
            <a:spLocks noGrp="1"/>
          </p:cNvSpPr>
          <p:nvPr>
            <p:ph idx="1"/>
          </p:nvPr>
        </p:nvSpPr>
        <p:spPr/>
        <p:txBody>
          <a:bodyPr/>
          <a:lstStyle/>
          <a:p>
            <a:pPr algn="just"/>
            <a:endParaRPr lang="pt-BR" sz="2800" b="1" dirty="0" smtClean="0"/>
          </a:p>
          <a:p>
            <a:r>
              <a:rPr lang="pt-BR" sz="2400" b="1" dirty="0"/>
              <a:t>Art. 694</a:t>
            </a:r>
            <a:r>
              <a:rPr lang="pt-BR" sz="2400" dirty="0"/>
              <a:t> Nas ações de família, todos os esforços serão empreendidos para a solução consensual da controvérsia, devendo o juiz dispor do auxílio de profissionais de outras áreas de conhecimento para a mediação e conciliação.</a:t>
            </a:r>
          </a:p>
          <a:p>
            <a:r>
              <a:rPr lang="pt-BR" sz="2400" dirty="0"/>
              <a:t>Parágrafo único. A requerimento das partes, o juiz pode determinar a suspensão do processo enquanto os litigantes se submetem a mediação extrajudicial ou a atendimento multidisciplinar</a:t>
            </a:r>
          </a:p>
          <a:p>
            <a:endParaRPr lang="pt-BR" sz="2800" dirty="0"/>
          </a:p>
          <a:p>
            <a:endParaRPr lang="pt-BR" dirty="0"/>
          </a:p>
        </p:txBody>
      </p:sp>
    </p:spTree>
    <p:extLst>
      <p:ext uri="{BB962C8B-B14F-4D97-AF65-F5344CB8AC3E}">
        <p14:creationId xmlns:p14="http://schemas.microsoft.com/office/powerpoint/2010/main" val="352587243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Slide mestr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Slide mestre" id="{6653657A-F620-47CF-BB30-4B2EB7ECEF55}" vid="{D6B9D425-5F24-4497-8939-E1D1CB45E14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Template - 2018-2019</Template>
  <TotalTime>4</TotalTime>
  <Words>5793</Words>
  <Application>Microsoft Macintosh PowerPoint</Application>
  <PresentationFormat>Custom</PresentationFormat>
  <Paragraphs>287</Paragraphs>
  <Slides>71</Slides>
  <Notes>1</Notes>
  <HiddenSlides>0</HiddenSlides>
  <MMClips>0</MMClips>
  <ScaleCrop>false</ScaleCrop>
  <HeadingPairs>
    <vt:vector size="4" baseType="variant">
      <vt:variant>
        <vt:lpstr>Theme</vt:lpstr>
      </vt:variant>
      <vt:variant>
        <vt:i4>1</vt:i4>
      </vt:variant>
      <vt:variant>
        <vt:lpstr>Slide Titles</vt:lpstr>
      </vt:variant>
      <vt:variant>
        <vt:i4>71</vt:i4>
      </vt:variant>
    </vt:vector>
  </HeadingPairs>
  <TitlesOfParts>
    <vt:vector size="72" baseType="lpstr">
      <vt:lpstr>Slide mestre</vt:lpstr>
      <vt:lpstr>PowerPoint Presentation</vt:lpstr>
      <vt:lpstr>NOÇÕES PROPEDÊUTICAS</vt:lpstr>
      <vt:lpstr>PowerPoint Presentation</vt:lpstr>
      <vt:lpstr>PowerPoint Presentation</vt:lpstr>
      <vt:lpstr>FONTES</vt:lpstr>
      <vt:lpstr>PowerPoint Presentation</vt:lpstr>
      <vt:lpstr>NCPC</vt:lpstr>
      <vt:lpstr>NOVO CPC</vt:lpstr>
      <vt:lpstr>NOVO CPC</vt:lpstr>
      <vt:lpstr>PowerPoint Presentation</vt:lpstr>
      <vt:lpstr>PowerPoint Presentation</vt:lpstr>
      <vt:lpstr>PowerPoint Presentation</vt:lpstr>
      <vt:lpstr>MEIOS DE DISCUSSÃO</vt:lpstr>
      <vt:lpstr>PowerPoint Presentation</vt:lpstr>
      <vt:lpstr>COMPETENCIA</vt:lpstr>
      <vt:lpstr>MODIFICAÇÃO DE COMPETÊNCIA (RÉU): celeridade</vt:lpstr>
      <vt:lpstr>ALGUMAS TESES DE CONCESSÃO DE ALIMENTOS</vt:lpstr>
      <vt:lpstr>ALIMENTOS COMPENSATÓRIOS</vt:lpstr>
      <vt:lpstr>JURISPRUDÊNCIA</vt:lpstr>
      <vt:lpstr>ALIMENTOS GRAVÍDICOS</vt:lpstr>
      <vt:lpstr>PowerPoint Presentation</vt:lpstr>
      <vt:lpstr>PowerPoint Presentation</vt:lpstr>
      <vt:lpstr>VETADOS</vt:lpstr>
      <vt:lpstr>ALIMENTOS GRAVÍDICOS e INVESTIGAÇÃO DE PATERNIDADE</vt:lpstr>
      <vt:lpstr>ALIMENTOS SÓCIO-AFETIVOS</vt:lpstr>
      <vt:lpstr>FIXAÇÃO BILATERAL</vt:lpstr>
      <vt:lpstr>TERMO INICIAL</vt:lpstr>
      <vt:lpstr>CUMULAR PROCEDIMENTOS</vt:lpstr>
      <vt:lpstr>ARRESTO</vt:lpstr>
      <vt:lpstr>ANOTAÇÃO NA CTPS</vt:lpstr>
      <vt:lpstr>Modelo de anotação da CTPS</vt:lpstr>
      <vt:lpstr>PREVISÃO PARA AUTÔNOMO E PARA EMPREGADO</vt:lpstr>
      <vt:lpstr>ALGUMAS TESES DE DEFESA A QUEM PAGA ALIMENTOS</vt:lpstr>
      <vt:lpstr>INCIDÊNCIA SOBRE VERBAS TRABALHISTAS</vt:lpstr>
      <vt:lpstr>SOBRE PARTICIPAÇÃO NOS LUCROS</vt:lpstr>
      <vt:lpstr>PowerPoint Presentation</vt:lpstr>
      <vt:lpstr>AVÓS E TIOS</vt:lpstr>
      <vt:lpstr>PowerPoint Presentation</vt:lpstr>
      <vt:lpstr>CHAMAMENTO AO PROCESSO COMO TÉCNICA DE DEFESA – CASO 01</vt:lpstr>
      <vt:lpstr>PowerPoint Presentation</vt:lpstr>
      <vt:lpstr>PowerPoint Presentation</vt:lpstr>
      <vt:lpstr>CHAMAMENTO AO PROCESSO COMO TÉCNICA DE DEFESA – CASO 02</vt:lpstr>
      <vt:lpstr>REVISIONAL DE ALIMENTOS DECORRENTE DE NOVA FILIAÇÃO</vt:lpstr>
      <vt:lpstr>RENÚNCIA DOS ALIMENTOS PELO CÔNJUGE OU COMPANHEIRO E SUA CESSAÇÃO</vt:lpstr>
      <vt:lpstr>O QUANTUM E A NÃO CONSTITUIÇÃO DE SOCIEDADE COM O ALIMENTANTE</vt:lpstr>
      <vt:lpstr>PAGAMENTO INDEVIDO E ENRIQUECIMENTO SEM CAUSA</vt:lpstr>
      <vt:lpstr>MUDANÇA GUARDA NO CURSO DA AÇÃO</vt:lpstr>
      <vt:lpstr>RETROATIVIDADE (??)</vt:lpstr>
      <vt:lpstr>TERMO INICIAL</vt:lpstr>
      <vt:lpstr>EXECUÇÃO </vt:lpstr>
      <vt:lpstr>JUDICIAL OU EXTRAJUDICIAL</vt:lpstr>
      <vt:lpstr>Art. 828 (antigo 615-a)</vt:lpstr>
      <vt:lpstr>PRISÃO X EXPROPRIAÇÃO: CUMPRIMENTO(S) DE SENTENÇA - OBJETIVOS DISTINTOS -</vt:lpstr>
      <vt:lpstr>PRESCRIÇÃO E LIMITES</vt:lpstr>
      <vt:lpstr>PowerPoint Presentation</vt:lpstr>
      <vt:lpstr>LIMITE DO TEMPO DE PRISÃO</vt:lpstr>
      <vt:lpstr>PowerPoint Presentation</vt:lpstr>
      <vt:lpstr>PRISÃO DOMICILIAR</vt:lpstr>
      <vt:lpstr>PAGAMENTO IN NATURA</vt:lpstr>
      <vt:lpstr>MAJORAÇÃO X PRISÃO</vt:lpstr>
      <vt:lpstr>PENHORA ON-LINE</vt:lpstr>
      <vt:lpstr>PENHORA DO SALÁRIO</vt:lpstr>
      <vt:lpstr>PENHORA DO FGTS E PIS</vt:lpstr>
      <vt:lpstr>PowerPoint Presentation</vt:lpstr>
      <vt:lpstr>PENHORA ANTES DA CITAÇÃO</vt:lpstr>
      <vt:lpstr>PROTESTO DA SENTENÇA</vt:lpstr>
      <vt:lpstr>INCLUSÃO DO NOME NO SERASA + MULTA POR ATRASO</vt:lpstr>
      <vt:lpstr>ABANDONO MATERIAL</vt:lpstr>
      <vt:lpstr>DANO MORAL DECORRENTE DE ALIMENTOS</vt:lpstr>
      <vt:lpstr>PowerPoint Presentation</vt:lpstr>
      <vt:lpstr>OBRIGADO</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nadia.sato</dc:creator>
  <cp:lastModifiedBy>d d</cp:lastModifiedBy>
  <cp:revision>4</cp:revision>
  <dcterms:created xsi:type="dcterms:W3CDTF">2018-11-19T11:28:38Z</dcterms:created>
  <dcterms:modified xsi:type="dcterms:W3CDTF">2019-03-12T02:10:01Z</dcterms:modified>
</cp:coreProperties>
</file>