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62" r:id="rId3"/>
    <p:sldId id="265" r:id="rId4"/>
    <p:sldId id="263" r:id="rId5"/>
    <p:sldId id="264" r:id="rId6"/>
    <p:sldId id="257" r:id="rId7"/>
    <p:sldId id="266" r:id="rId8"/>
    <p:sldId id="267" r:id="rId9"/>
    <p:sldId id="268" r:id="rId10"/>
    <p:sldId id="269" r:id="rId11"/>
    <p:sldId id="260" r:id="rId12"/>
    <p:sldId id="261" r:id="rId13"/>
    <p:sldId id="270" r:id="rId14"/>
    <p:sldId id="271" r:id="rId15"/>
    <p:sldId id="272" r:id="rId16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85F861E-79AC-4C84-905D-6C23F19AC7D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71CBAFC-688E-433D-BB47-DD92C71F8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607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3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98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38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8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8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41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57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29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04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0C1A1-6E9B-4550-8A87-659443FEE5A6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A8FF-334E-433C-B2AA-4D46640DF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25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7462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Sucessão</a:t>
            </a:r>
            <a:br>
              <a:rPr lang="pt-BR" sz="3600" b="1" dirty="0">
                <a:solidFill>
                  <a:srgbClr val="FF0000"/>
                </a:solidFill>
              </a:rPr>
            </a:br>
            <a:r>
              <a:rPr lang="pt-BR" sz="3600" b="1" dirty="0">
                <a:solidFill>
                  <a:srgbClr val="FF0000"/>
                </a:solidFill>
              </a:rPr>
              <a:t>empresarial em casos de morte e dissolução do casamento ou da união estável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61155"/>
          </a:xfrm>
        </p:spPr>
        <p:txBody>
          <a:bodyPr/>
          <a:lstStyle/>
          <a:p>
            <a:r>
              <a:rPr lang="pt-BR" dirty="0"/>
              <a:t>Prof. Doutor Mário Luiz Delgado</a:t>
            </a:r>
          </a:p>
          <a:p>
            <a:r>
              <a:rPr lang="pt-BR" dirty="0"/>
              <a:t>Instagram: </a:t>
            </a:r>
            <a:r>
              <a:rPr lang="pt-BR" dirty="0">
                <a:solidFill>
                  <a:srgbClr val="FF0000"/>
                </a:solidFill>
              </a:rPr>
              <a:t>@</a:t>
            </a:r>
            <a:r>
              <a:rPr lang="pt-BR" dirty="0" err="1">
                <a:solidFill>
                  <a:srgbClr val="FF0000"/>
                </a:solidFill>
              </a:rPr>
              <a:t>marioluizdelgado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887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974" y="1736436"/>
            <a:ext cx="9313025" cy="951346"/>
          </a:xfrm>
        </p:spPr>
        <p:txBody>
          <a:bodyPr>
            <a:normAutofit fontScale="90000"/>
          </a:bodyPr>
          <a:lstStyle/>
          <a:p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3600" b="1" i="1" dirty="0">
                <a:solidFill>
                  <a:srgbClr val="FF0000"/>
                </a:solidFill>
              </a:rPr>
              <a:t>Operacionalizando a substituição do falecido pelos herdeiros...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8618"/>
            <a:ext cx="9144000" cy="3509817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Os herdeiros indicados no contrato não se transformam, automaticamente, em sócios da pessoa jurídica.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A transmissão da qualidade de sócio pela via convencional fica condicionada à aceitação dos sucessores, que podem recusar a condição de sócio (o que não se confunde com renúncia à herança). Se os herdeiros não desejarem “substituir” o sócio falecido, ocorrerá tão somente a apuração dos haveres.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Se a discordância for dos sócios remanescentes, sobrar-lhes-á a opção de retirada, seguindo-se o procedimento de liquidação parcial de sociedade. Mas não lhes cabe obstar o ingresso dos herdeiros, quando anuíram com a previsão de substituição convencional, ao subscreverem o contrato social.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Conflito entre disposições dos Livros II e IV e V do CC?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311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art. 1028 conflita com o art. 426?</a:t>
            </a:r>
          </a:p>
          <a:p>
            <a:pPr algn="just"/>
            <a:r>
              <a:rPr lang="pt-BR" dirty="0"/>
              <a:t>As quotas sociais possuem conteúdo econômico, integram o patrimônio do sócio enquanto vivo e sua herança após a morte. Ao regular o ingresso do herdeiro no quadro social, transmitindo-lhe a titularidade das quotas, dispondo, assim sobre parte da futura herança do sócio ainda vivo, o </a:t>
            </a:r>
            <a:r>
              <a:rPr lang="pt-BR" dirty="0">
                <a:solidFill>
                  <a:srgbClr val="FF0000"/>
                </a:solidFill>
              </a:rPr>
              <a:t>contrato social </a:t>
            </a:r>
            <a:r>
              <a:rPr lang="pt-BR" dirty="0"/>
              <a:t>atrairia a regra proibitiva dos  </a:t>
            </a:r>
            <a:r>
              <a:rPr lang="pt-BR" dirty="0">
                <a:solidFill>
                  <a:srgbClr val="FF0000"/>
                </a:solidFill>
              </a:rPr>
              <a:t>pactos sucessórios </a:t>
            </a:r>
            <a:r>
              <a:rPr lang="pt-BR" dirty="0"/>
              <a:t>(</a:t>
            </a:r>
            <a:r>
              <a:rPr lang="pt-BR" i="1" dirty="0"/>
              <a:t>pacta corvina</a:t>
            </a:r>
            <a:r>
              <a:rPr lang="pt-BR" dirty="0"/>
              <a:t>)? </a:t>
            </a:r>
          </a:p>
          <a:p>
            <a:pPr algn="just"/>
            <a:r>
              <a:rPr lang="pt-BR" dirty="0"/>
              <a:t>Os princípios da conservação e da função social da empresa, se sobrepõem à regra infraconstitucional do art. 426? </a:t>
            </a:r>
          </a:p>
          <a:p>
            <a:pPr algn="just"/>
            <a:r>
              <a:rPr lang="pt-BR" dirty="0"/>
              <a:t>A disciplina do Direito de Empresa e dos contratos empresariais se enquadram no conceito de “Lei Especial” para fins de aplicação dos critérios gerais de solução dos conflitos de leis?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98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Sobre a violação do art. 426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Jurisprudência: </a:t>
            </a:r>
            <a:r>
              <a:rPr lang="pt-BR" dirty="0"/>
              <a:t>(..)  o réu pretende ver declarada a nulidade do negócio jurídico consolidado no contrato particular de cessão de direitos celebrado na medida que tanto a cláusula 1ª quanto a 2ª estabelecem a forma da transferência de cotas do capital social a seus filhos para o caso de falecimento do autor, o que é vedado pelo art. 426 do Código Civil. (...)  daí o desprovimento do recurso. (TJRJ; APL 0011029-19.2014.8.19.0045; Resende; Décima Nona Câmara Cível; Rel. Des. Guaraci de Campos Vianna; </a:t>
            </a:r>
            <a:r>
              <a:rPr lang="pt-BR" dirty="0" err="1"/>
              <a:t>Julg</a:t>
            </a:r>
            <a:r>
              <a:rPr lang="pt-BR" dirty="0"/>
              <a:t>. 04/07/2017; DORJ 06/07/2017; Pág. 390)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53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36436"/>
            <a:ext cx="10668000" cy="951346"/>
          </a:xfrm>
        </p:spPr>
        <p:txBody>
          <a:bodyPr>
            <a:normAutofit fontScale="90000"/>
          </a:bodyPr>
          <a:lstStyle/>
          <a:p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3600" b="1" i="1" dirty="0">
                <a:solidFill>
                  <a:srgbClr val="FF0000"/>
                </a:solidFill>
              </a:rPr>
              <a:t>III-  Acordo entre os sócios remanescentes e os herdeiros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8618"/>
            <a:ext cx="9144000" cy="3509817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Celebração, após a abertura da sucessão, de acordo entre os sócios remanescentes e os herdeiros, regulando-se a substituição do sócio falecido.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Quando a sociedade continua sem os herdeiros do sócio falecido, aqueles devem receber o equivalente patrimonial das quotas da sociedade outrora detidas pelo sócio falecido.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7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36436"/>
            <a:ext cx="10668000" cy="951346"/>
          </a:xfrm>
        </p:spPr>
        <p:txBody>
          <a:bodyPr>
            <a:normAutofit fontScale="90000"/>
          </a:bodyPr>
          <a:lstStyle/>
          <a:p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3600" b="1" i="1" dirty="0">
                <a:solidFill>
                  <a:srgbClr val="FF0000"/>
                </a:solidFill>
              </a:rPr>
              <a:t>IV-  Dissolução total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8618"/>
            <a:ext cx="9144000" cy="3509817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No silêncio do contrato social sobre a substituição do sócio falecido, os sócios remanescentes também podem optar pela dissolução total, vale dizer, pela extinção da sociedade. É o que dispõe o inciso II do art. 1.028. O pagamento dos herdeiros se fará após a liquidação, observados os procedimentos previstos nos </a:t>
            </a:r>
            <a:r>
              <a:rPr lang="pt-BR" sz="2800" dirty="0" err="1">
                <a:solidFill>
                  <a:schemeClr val="accent1">
                    <a:lumMod val="75000"/>
                  </a:schemeClr>
                </a:solidFill>
              </a:rPr>
              <a:t>arts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. 1.102 a 1.112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Não se aplica, aqui, o disposto no art. 1.031, restrito às situações de dissolução parcial.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A opção pela dissolução total da sociedade, por consenso unânime dos sócios remanescentes deve prevalecer se os herdeiros do sócio falecido desejarem ingressar na sociedade e continuar a atividade??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Responsabilidade dos herdeiros do sócio após a dissolução total ????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6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1F28288-A713-30D7-D52F-77B96EAB331A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4A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7080AE-17CA-910C-4F74-59F8C5D42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1"/>
          <a:stretch/>
        </p:blipFill>
        <p:spPr>
          <a:xfrm>
            <a:off x="0" y="128187"/>
            <a:ext cx="12192000" cy="686082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E708B12-2E4D-2673-309D-39D2B59579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4"/>
          <a:stretch/>
        </p:blipFill>
        <p:spPr>
          <a:xfrm>
            <a:off x="0" y="4909290"/>
            <a:ext cx="12192000" cy="194871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FA10E61E-E130-EFEF-A3D8-27A72C5BF663}"/>
              </a:ext>
            </a:extLst>
          </p:cNvPr>
          <p:cNvSpPr txBox="1">
            <a:spLocks/>
          </p:cNvSpPr>
          <p:nvPr/>
        </p:nvSpPr>
        <p:spPr>
          <a:xfrm>
            <a:off x="501805" y="589660"/>
            <a:ext cx="10402415" cy="954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4000" dirty="0">
              <a:solidFill>
                <a:srgbClr val="DFDD3B"/>
              </a:solidFill>
              <a:effectLst>
                <a:outerShdw blurRad="50800" dist="76200" dir="9000000" algn="tr" rotWithShape="0">
                  <a:prstClr val="black">
                    <a:alpha val="30000"/>
                  </a:prstClr>
                </a:outerShdw>
              </a:effectLst>
              <a:latin typeface="Montserrat Black" panose="00000A00000000000000" pitchFamily="50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299F1D73-FB4D-73C5-6265-615C9F9C9C9F}"/>
              </a:ext>
            </a:extLst>
          </p:cNvPr>
          <p:cNvSpPr txBox="1">
            <a:spLocks/>
          </p:cNvSpPr>
          <p:nvPr/>
        </p:nvSpPr>
        <p:spPr>
          <a:xfrm>
            <a:off x="501805" y="2518799"/>
            <a:ext cx="10166195" cy="2794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pt-BR" sz="18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</a:br>
            <a:endParaRPr lang="pt-BR" sz="1800" b="0" i="0" dirty="0">
              <a:solidFill>
                <a:srgbClr val="222222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0C1FC81-B0C2-6E9D-0B64-BC8A714A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88"/>
            <a:ext cx="10515600" cy="13452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6000" dirty="0">
                <a:solidFill>
                  <a:srgbClr val="DFDD3B"/>
                </a:solidFill>
                <a:effectLst>
                  <a:outerShdw blurRad="50800" dist="76200" dir="9000000" algn="tr" rotWithShape="0">
                    <a:prstClr val="black">
                      <a:alpha val="30000"/>
                    </a:prstClr>
                  </a:outerShdw>
                </a:effectLst>
                <a:latin typeface="Montserrat Black" panose="00000A00000000000000" pitchFamily="50" charset="0"/>
              </a:rPr>
              <a:t>Muito obrigado !</a:t>
            </a:r>
            <a:br>
              <a:rPr lang="pt-BR" sz="4000" dirty="0">
                <a:solidFill>
                  <a:srgbClr val="DFDD3B"/>
                </a:solidFill>
                <a:effectLst>
                  <a:outerShdw blurRad="50800" dist="76200" dir="9000000" algn="tr" rotWithShape="0">
                    <a:prstClr val="black">
                      <a:alpha val="30000"/>
                    </a:prstClr>
                  </a:outerShdw>
                </a:effectLst>
                <a:latin typeface="Montserrat Black" panose="00000A00000000000000" pitchFamily="50" charset="0"/>
              </a:rPr>
            </a:br>
            <a:endParaRPr lang="pt-BR" sz="4000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445EA09-2245-57FA-4FE9-875C2DA7D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1207"/>
            <a:ext cx="10515600" cy="1555335"/>
          </a:xfrm>
        </p:spPr>
        <p:txBody>
          <a:bodyPr/>
          <a:lstStyle/>
          <a:p>
            <a:r>
              <a:rPr lang="pt-BR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Insta: @marioluizdelgado</a:t>
            </a:r>
          </a:p>
          <a:p>
            <a:endParaRPr lang="pt-BR" dirty="0"/>
          </a:p>
        </p:txBody>
      </p:sp>
      <p:pic>
        <p:nvPicPr>
          <p:cNvPr id="3" name="Imagem 2" descr="Pessoas sentadas em sofá&#10;&#10;Descrição gerada automaticamente">
            <a:extLst>
              <a:ext uri="{FF2B5EF4-FFF2-40B4-BE49-F238E27FC236}">
                <a16:creationId xmlns:a16="http://schemas.microsoft.com/office/drawing/2014/main" id="{E8BECDA3-674D-5EC7-F7E3-7C37996AF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01" y="1170774"/>
            <a:ext cx="6491599" cy="39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202" y="532016"/>
            <a:ext cx="9770329" cy="1348060"/>
          </a:xfrm>
        </p:spPr>
        <p:txBody>
          <a:bodyPr>
            <a:normAutofit fontScale="90000"/>
          </a:bodyPr>
          <a:lstStyle/>
          <a:p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4400" b="1" i="1" dirty="0">
                <a:solidFill>
                  <a:srgbClr val="FF0000"/>
                </a:solidFill>
              </a:rPr>
              <a:t>Divórcio (ou dissolução de união estável) do sócio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130" y="2042445"/>
            <a:ext cx="9978888" cy="49310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Art. 1.027. Os herdeiros do cônjuge de sócio, ou o cônjuge do que se separou judicialmente, </a:t>
            </a:r>
            <a:r>
              <a:rPr lang="pt-BR" sz="3200" dirty="0">
                <a:solidFill>
                  <a:srgbClr val="FF0000"/>
                </a:solidFill>
              </a:rPr>
              <a:t>não podem exigir desde logo a parte que lhes couber na quota social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, mas concorrer à divisão periódica dos lucros, até que se liquide a sociedade.</a:t>
            </a:r>
          </a:p>
          <a:p>
            <a:pPr algn="just"/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Pode o cônjuge do sócio, cujo casamento terminou, “</a:t>
            </a:r>
            <a:r>
              <a:rPr lang="pt-BR" sz="3200" dirty="0">
                <a:solidFill>
                  <a:srgbClr val="FF0000"/>
                </a:solidFill>
              </a:rPr>
              <a:t>requerer a apuração de seus haveres na sociedade (</a:t>
            </a:r>
            <a:r>
              <a:rPr lang="pt-BR" sz="3200" dirty="0" err="1">
                <a:solidFill>
                  <a:srgbClr val="FF0000"/>
                </a:solidFill>
              </a:rPr>
              <a:t>REsp</a:t>
            </a:r>
            <a:r>
              <a:rPr lang="pt-BR" sz="3200" dirty="0">
                <a:solidFill>
                  <a:srgbClr val="FF0000"/>
                </a:solidFill>
              </a:rPr>
              <a:t> nº 1.537.107)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, que serão pagos à conta da quota social titulada por este sócio” (art. 600, parágrafo único, do CPC/2015). </a:t>
            </a:r>
          </a:p>
          <a:p>
            <a:pPr algn="just"/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Art. 604: “para apuração dos haveres, o juiz: I – fixará </a:t>
            </a:r>
            <a:r>
              <a:rPr lang="pt-BR" sz="3200" dirty="0">
                <a:solidFill>
                  <a:srgbClr val="FF0000"/>
                </a:solidFill>
              </a:rPr>
              <a:t>a data da resolução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da sociedade” </a:t>
            </a:r>
            <a:r>
              <a:rPr lang="pt-BR" sz="3200" dirty="0">
                <a:solidFill>
                  <a:srgbClr val="FF0000"/>
                </a:solidFill>
              </a:rPr>
              <a:t>(separação de fato ?). Art. 608: Até a data da resolução, integram o valor devido ao ex-sócio, ao espólio ou aos sucessores a participação nos lucros ... Após a data da resolução, apenas a correção monetária dos valores apurados e as juros contratuais ou legais.</a:t>
            </a:r>
          </a:p>
        </p:txBody>
      </p:sp>
    </p:spTree>
    <p:extLst>
      <p:ext uri="{BB962C8B-B14F-4D97-AF65-F5344CB8AC3E}">
        <p14:creationId xmlns:p14="http://schemas.microsoft.com/office/powerpoint/2010/main" val="356680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202" y="1152940"/>
            <a:ext cx="8588523" cy="727135"/>
          </a:xfrm>
        </p:spPr>
        <p:txBody>
          <a:bodyPr>
            <a:normAutofit fontScale="90000"/>
          </a:bodyPr>
          <a:lstStyle/>
          <a:p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4400" b="1" i="1" dirty="0">
                <a:solidFill>
                  <a:srgbClr val="FF0000"/>
                </a:solidFill>
              </a:rPr>
              <a:t>Necessidade de previsão contratual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130" y="2042445"/>
            <a:ext cx="9978888" cy="49310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Art. 1.031. Nos casos em que a sociedade se resolver em relação a um sócio, o valor da sua quota, considerada pelo montante efetivamente realizado, liquidar-se-á, salvo disposição contratual em contrário, com base </a:t>
            </a:r>
            <a:r>
              <a:rPr lang="pt-BR" sz="3200" dirty="0">
                <a:solidFill>
                  <a:srgbClr val="FF0000"/>
                </a:solidFill>
              </a:rPr>
              <a:t>na situação patrimonial da sociedade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, à </a:t>
            </a:r>
            <a:r>
              <a:rPr lang="pt-BR" sz="3200" dirty="0">
                <a:solidFill>
                  <a:srgbClr val="FF0000"/>
                </a:solidFill>
              </a:rPr>
              <a:t>data da resolução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, verificada em balanço especialmente levantado.</a:t>
            </a:r>
          </a:p>
          <a:p>
            <a:pPr algn="just"/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Art. 606.  Em caso de omissão do contrato social, o juiz definirá, como critério de apuração de haveres, o valor patrimonial apurado </a:t>
            </a:r>
            <a:r>
              <a:rPr lang="pt-BR" sz="3200" dirty="0">
                <a:solidFill>
                  <a:srgbClr val="FF0000"/>
                </a:solidFill>
              </a:rPr>
              <a:t>em balanço de determinação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, tomando-se por referência a data da resolução e avaliando-se bens e direitos do ativo, tangíveis e intangíveis, a preço de saída, além do passivo também a ser apurado de igual forma.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613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924" y="393107"/>
            <a:ext cx="7177069" cy="1468944"/>
          </a:xfrm>
        </p:spPr>
        <p:txBody>
          <a:bodyPr>
            <a:normAutofit fontScale="90000"/>
          </a:bodyPr>
          <a:lstStyle/>
          <a:p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3600" b="1" i="1" dirty="0">
                <a:solidFill>
                  <a:srgbClr val="FF0000"/>
                </a:solidFill>
              </a:rPr>
              <a:t>O Problema da Valorização das Participações Societárias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24456"/>
            <a:ext cx="9144000" cy="38028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Em regra, não há comunicação, porque as quotas são exatamente as mesmas. Mesma regra dos imóveis - </a:t>
            </a:r>
            <a:r>
              <a:rPr lang="pt-BR" sz="2800" i="1" dirty="0">
                <a:solidFill>
                  <a:srgbClr val="FF0000"/>
                </a:solidFill>
              </a:rPr>
              <a:t>valorização da participação societária por fenômeno econômico ou se decorre do labor direito do sócio.</a:t>
            </a:r>
          </a:p>
          <a:p>
            <a:pPr algn="just"/>
            <a:endParaRPr lang="pt-BR" sz="2800" i="1" dirty="0">
              <a:solidFill>
                <a:srgbClr val="FF0000"/>
              </a:solidFill>
            </a:endParaRPr>
          </a:p>
          <a:p>
            <a:pPr algn="just"/>
            <a:r>
              <a:rPr lang="pt-BR" sz="2800" dirty="0" err="1">
                <a:solidFill>
                  <a:srgbClr val="FF0000"/>
                </a:solidFill>
              </a:rPr>
              <a:t>REsp</a:t>
            </a:r>
            <a:r>
              <a:rPr lang="pt-BR" sz="2800" dirty="0">
                <a:solidFill>
                  <a:srgbClr val="FF0000"/>
                </a:solidFill>
              </a:rPr>
              <a:t> 1.595.775: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capitalização com reserva de lucros a constituir produto da sociedade e não do sócio. Em sentido contrário: TJSP, na </a:t>
            </a:r>
            <a:r>
              <a:rPr lang="pt-BR" sz="2800" dirty="0">
                <a:solidFill>
                  <a:srgbClr val="FF0000"/>
                </a:solidFill>
              </a:rPr>
              <a:t>Apelação nº 0628423-40.2008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: comunicação do aumento do capital social decorrente de incorporação dos lucros ou de aportes dos sócios, descontada a correção monetária ou a reavaliação dos ativos originais.</a:t>
            </a:r>
          </a:p>
          <a:p>
            <a:pPr algn="just"/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sz="28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REsp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nº 1.531.288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: Soc. Advogados. afastou do conteúdo econômico das quotas os “proventos, salários e honorários, compreendidos estes como a retribuição pecuniária pela prestação de determinado serviço ou trabalho” 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681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0668000" cy="928110"/>
          </a:xfrm>
        </p:spPr>
        <p:txBody>
          <a:bodyPr>
            <a:normAutofit fontScale="90000"/>
          </a:bodyPr>
          <a:lstStyle/>
          <a:p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3600" b="1" i="1" dirty="0">
                <a:solidFill>
                  <a:srgbClr val="FF0000"/>
                </a:solidFill>
              </a:rPr>
              <a:t>Apurados os haveres....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0000"/>
            <a:ext cx="9144000" cy="3195637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Apurado o valor dos haveres, cuida-se de crédito de um cônjuge contra o outro, em partilha. Não é dívida da sociedade. É o cônjuge ou companheiro sócio, que permanece na sociedade, que deverá efetuar o pagamento do valor apurado.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560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DBE94-7F0A-45CB-AC2D-2125BA64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Sucessão hereditária e partilha de cotas sociais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2595DE-8A07-452D-A8CA-5B193901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Art. 1.028. No caso de morte de sócio, liquidar-se-á sua quota, salvo: 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 – se o contrato dispuser diferentemente;</a:t>
            </a: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II – se os sócios remanescentes optarem pela dissolução da sociedade; </a:t>
            </a: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III – se, por acordo com os herdeiros, regular-se a substituição do sócio falecido.</a:t>
            </a: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65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0668000" cy="623310"/>
          </a:xfrm>
        </p:spPr>
        <p:txBody>
          <a:bodyPr>
            <a:normAutofit fontScale="90000"/>
          </a:bodyPr>
          <a:lstStyle/>
          <a:p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3600" b="1" i="1" dirty="0" err="1">
                <a:solidFill>
                  <a:srgbClr val="FF0000"/>
                </a:solidFill>
              </a:rPr>
              <a:t>Judicializando</a:t>
            </a:r>
            <a:r>
              <a:rPr lang="pt-BR" sz="3600" b="1" i="1" dirty="0">
                <a:solidFill>
                  <a:srgbClr val="FF0000"/>
                </a:solidFill>
              </a:rPr>
              <a:t> o conflito entre herdeiros e sócios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90618"/>
            <a:ext cx="9144000" cy="3445019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Ação de dissolução parcial de sociedade proposta pelos sócios remanescentes contra o espólio do sócio falecido e seus herdeiros, para liquidação da quota e apuração de haveres destes.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Ação de apuração de haveres proposta pelos sucessores, para constatação do valor patrimonial das quotas do falecido. Não cabe Ação de dissolução parcial , pois os herdeiros nunca foram sócios.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878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8872"/>
            <a:ext cx="10668000" cy="1080653"/>
          </a:xfrm>
        </p:spPr>
        <p:txBody>
          <a:bodyPr>
            <a:normAutofit fontScale="90000"/>
          </a:bodyPr>
          <a:lstStyle/>
          <a:p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3600" b="1" i="1" dirty="0">
                <a:solidFill>
                  <a:srgbClr val="FF0000"/>
                </a:solidFill>
              </a:rPr>
              <a:t>Outro grave equívoco.... Não cabe substituição do de cujus pelo Espólio ou pelo inventariante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6545"/>
            <a:ext cx="9144000" cy="3121890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Mesmo se o falecido era o administrador da sociedade ou o sócio majoritário, não cabe ao juízo do inventário determinar a inclusão do Espólio no quadro societário, nem mesmo em caráter provisório, da mesma forma que não deve promover a nomeação do inventariante para exercer o cargo de administrador da pessoa jurídica, a quem caberá, por meio dos sócios remanescentes, nomear outro gestor.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Não confundir a sucessão societária com a hereditária: com a morte do sócio, ocorre a transmissão para seus sucessores de um direito patrimonial, e não do direito pessoal de participar do quadro social.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8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36436"/>
            <a:ext cx="10668000" cy="951346"/>
          </a:xfrm>
        </p:spPr>
        <p:txBody>
          <a:bodyPr>
            <a:normAutofit fontScale="90000"/>
          </a:bodyPr>
          <a:lstStyle/>
          <a:p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pt-BR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3600" b="1" i="1" dirty="0">
                <a:solidFill>
                  <a:srgbClr val="FF0000"/>
                </a:solidFill>
              </a:rPr>
              <a:t>II -</a:t>
            </a:r>
            <a:r>
              <a:rPr lang="pt-BR" sz="3100" b="1" i="1" dirty="0">
                <a:solidFill>
                  <a:srgbClr val="FF0000"/>
                </a:solidFill>
              </a:rPr>
              <a:t>Cláusula contratual dispondo sobre a sucessão – “se o contrato dispuser diferentemente”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6545"/>
            <a:ext cx="9144000" cy="3121890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O contrato pode prever, em caso da morte de um sócio, que determinado herdeiro(outros beneficiários) ingressará na sociedade, mediante transmissão das quotas e alteração do contrato social, passando o sucessor a ocupar a posição do </a:t>
            </a:r>
            <a:r>
              <a:rPr lang="pt-BR" sz="2800" i="1" dirty="0">
                <a:solidFill>
                  <a:schemeClr val="accent1">
                    <a:lumMod val="75000"/>
                  </a:schemeClr>
                </a:solidFill>
              </a:rPr>
              <a:t>de cujus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no quadro societário.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Nessa hipótese, ocorre a atribuição imediata, em seu favor, das participações societárias, as quais serão excluídas do monte mor da sucessão, sem necessidade de se aguardar a partilha definitiva. 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t-BR" sz="2800" dirty="0" err="1">
                <a:solidFill>
                  <a:srgbClr val="FF0000"/>
                </a:solidFill>
              </a:rPr>
              <a:t>Obs</a:t>
            </a:r>
            <a:r>
              <a:rPr lang="pt-BR" sz="2800" dirty="0">
                <a:solidFill>
                  <a:srgbClr val="FF0000"/>
                </a:solidFill>
              </a:rPr>
              <a:t>: aconselhável complementar o contrato com um testamento)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Ou ainda que a sociedade continuará apenas com os sócios sobreviventes.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Que os sucessores somente ingressarão na sociedade com o consentimento dos demais sócios.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Que determinados herdeiros, ou classe de herdeiros, não serão admitidos na sociedade.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9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1539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Montserrat Black</vt:lpstr>
      <vt:lpstr>Tahoma</vt:lpstr>
      <vt:lpstr>Office Theme</vt:lpstr>
      <vt:lpstr>Sucessão empresarial em casos de morte e dissolução do casamento ou da união estável</vt:lpstr>
      <vt:lpstr>     Divórcio (ou dissolução de união estável) do sócio</vt:lpstr>
      <vt:lpstr>     Necessidade de previsão contratual</vt:lpstr>
      <vt:lpstr>  O Problema da Valorização das Participações Societárias</vt:lpstr>
      <vt:lpstr>  Apurados os haveres.... </vt:lpstr>
      <vt:lpstr>Sucessão hereditária e partilha de cotas sociais</vt:lpstr>
      <vt:lpstr>  Judicializando o conflito entre herdeiros e sócios</vt:lpstr>
      <vt:lpstr>  Outro grave equívoco.... Não cabe substituição do de cujus pelo Espólio ou pelo inventariante</vt:lpstr>
      <vt:lpstr>    II -Cláusula contratual dispondo sobre a sucessão – “se o contrato dispuser diferentemente”</vt:lpstr>
      <vt:lpstr>    Operacionalizando a substituição do falecido pelos herdeiros...</vt:lpstr>
      <vt:lpstr>Conflito entre disposições dos Livros II e IV e V do CC?</vt:lpstr>
      <vt:lpstr>Sobre a violação do art. 426</vt:lpstr>
      <vt:lpstr>    III-  Acordo entre os sócios remanescentes e os herdeiros</vt:lpstr>
      <vt:lpstr>    IV-  Dissolução total</vt:lpstr>
      <vt:lpstr>Muito obrigado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Mário</dc:creator>
  <cp:lastModifiedBy>Mario</cp:lastModifiedBy>
  <cp:revision>14</cp:revision>
  <cp:lastPrinted>2023-04-12T22:08:42Z</cp:lastPrinted>
  <dcterms:created xsi:type="dcterms:W3CDTF">2023-04-10T15:28:15Z</dcterms:created>
  <dcterms:modified xsi:type="dcterms:W3CDTF">2023-05-10T19:20:51Z</dcterms:modified>
</cp:coreProperties>
</file>